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287" r:id="rId3"/>
    <p:sldId id="257" r:id="rId4"/>
    <p:sldId id="264" r:id="rId5"/>
    <p:sldId id="305" r:id="rId6"/>
    <p:sldId id="306" r:id="rId7"/>
    <p:sldId id="307" r:id="rId8"/>
    <p:sldId id="308" r:id="rId9"/>
    <p:sldId id="309" r:id="rId10"/>
    <p:sldId id="310" r:id="rId11"/>
    <p:sldId id="311" r:id="rId12"/>
    <p:sldId id="312" r:id="rId13"/>
    <p:sldId id="288" r:id="rId14"/>
    <p:sldId id="267" r:id="rId15"/>
    <p:sldId id="289" r:id="rId16"/>
    <p:sldId id="290" r:id="rId17"/>
    <p:sldId id="291" r:id="rId18"/>
    <p:sldId id="292" r:id="rId19"/>
    <p:sldId id="293" r:id="rId20"/>
    <p:sldId id="294" r:id="rId21"/>
    <p:sldId id="295" r:id="rId22"/>
    <p:sldId id="263" r:id="rId23"/>
    <p:sldId id="296" r:id="rId24"/>
    <p:sldId id="297" r:id="rId25"/>
    <p:sldId id="298" r:id="rId26"/>
    <p:sldId id="299" r:id="rId27"/>
    <p:sldId id="300" r:id="rId28"/>
    <p:sldId id="301" r:id="rId29"/>
    <p:sldId id="302" r:id="rId30"/>
    <p:sldId id="303"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showGuides="1">
      <p:cViewPr>
        <p:scale>
          <a:sx n="80" d="100"/>
          <a:sy n="80" d="100"/>
        </p:scale>
        <p:origin x="-25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76356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1742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41188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944373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4150533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3125981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547814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73410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2344452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187062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E91ED6-9D3E-4BAB-B336-E996545A2B25}" type="datetimeFigureOut">
              <a:rPr lang="tr-TR" smtClean="0"/>
              <a:pPr/>
              <a:t>22.10.2023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4B8EA5C-D8CC-4D07-B0C3-D20FDDFF5995}" type="slidenum">
              <a:rPr lang="tr-TR" smtClean="0"/>
              <a:pPr/>
              <a:t>‹#›</a:t>
            </a:fld>
            <a:endParaRPr lang="tr-TR"/>
          </a:p>
        </p:txBody>
      </p:sp>
    </p:spTree>
    <p:extLst>
      <p:ext uri="{BB962C8B-B14F-4D97-AF65-F5344CB8AC3E}">
        <p14:creationId xmlns:p14="http://schemas.microsoft.com/office/powerpoint/2010/main" val="948852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91ED6-9D3E-4BAB-B336-E996545A2B25}" type="datetimeFigureOut">
              <a:rPr lang="tr-TR" smtClean="0"/>
              <a:pPr/>
              <a:t>22.10.2023</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8EA5C-D8CC-4D07-B0C3-D20FDDFF5995}" type="slidenum">
              <a:rPr lang="tr-TR" smtClean="0"/>
              <a:pPr/>
              <a:t>‹#›</a:t>
            </a:fld>
            <a:endParaRPr lang="tr-TR"/>
          </a:p>
        </p:txBody>
      </p:sp>
    </p:spTree>
    <p:extLst>
      <p:ext uri="{BB962C8B-B14F-4D97-AF65-F5344CB8AC3E}">
        <p14:creationId xmlns:p14="http://schemas.microsoft.com/office/powerpoint/2010/main" val="2620165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5" name="Picture 9" descr="sunu kapak">
            <a:extLst>
              <a:ext uri="{FF2B5EF4-FFF2-40B4-BE49-F238E27FC236}">
                <a16:creationId xmlns="" xmlns:a16="http://schemas.microsoft.com/office/drawing/2014/main" id="{95F6E267-728F-4FB0-8651-BFFD2B0EC16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7012"/>
            <a:ext cx="12523432" cy="6850988"/>
          </a:xfrm>
          <a:prstGeom prst="rect">
            <a:avLst/>
          </a:prstGeom>
          <a:noFill/>
          <a:extLst>
            <a:ext uri="{909E8E84-426E-40DD-AFC4-6F175D3DCCD1}">
              <a14:hiddenFill xmlns:a14="http://schemas.microsoft.com/office/drawing/2010/main">
                <a:solidFill>
                  <a:srgbClr val="FFFFFF"/>
                </a:solidFill>
              </a14:hiddenFill>
            </a:ext>
          </a:extLst>
        </p:spPr>
      </p:pic>
      <p:sp>
        <p:nvSpPr>
          <p:cNvPr id="4104" name="Rectangle 8">
            <a:extLst>
              <a:ext uri="{FF2B5EF4-FFF2-40B4-BE49-F238E27FC236}">
                <a16:creationId xmlns="" xmlns:a16="http://schemas.microsoft.com/office/drawing/2014/main" id="{F38C432D-5372-448E-9829-E0F45631D439}"/>
              </a:ext>
            </a:extLst>
          </p:cNvPr>
          <p:cNvSpPr>
            <a:spLocks noGrp="1" noChangeArrowheads="1"/>
          </p:cNvSpPr>
          <p:nvPr>
            <p:ph type="subTitle" idx="1"/>
          </p:nvPr>
        </p:nvSpPr>
        <p:spPr>
          <a:xfrm>
            <a:off x="4064000" y="2159000"/>
            <a:ext cx="8128000" cy="533400"/>
          </a:xfrm>
        </p:spPr>
        <p:txBody>
          <a:bodyPr/>
          <a:lstStyle/>
          <a:p>
            <a:pPr>
              <a:lnSpc>
                <a:spcPct val="90000"/>
              </a:lnSpc>
            </a:pPr>
            <a:r>
              <a:rPr lang="tr-TR" altLang="tr-TR" sz="3200" b="1" dirty="0" smtClean="0"/>
              <a:t>TURİZM VE OTEL İŞLETMECİLİĞİ</a:t>
            </a:r>
            <a:endParaRPr lang="tr-TR" altLang="tr-TR" sz="3200" b="1" dirty="0"/>
          </a:p>
        </p:txBody>
      </p:sp>
      <p:sp>
        <p:nvSpPr>
          <p:cNvPr id="6" name="Rectangle 8">
            <a:extLst>
              <a:ext uri="{FF2B5EF4-FFF2-40B4-BE49-F238E27FC236}">
                <a16:creationId xmlns="" xmlns:a16="http://schemas.microsoft.com/office/drawing/2014/main" id="{40919079-B759-42A8-9F3B-9A1143AB97DE}"/>
              </a:ext>
            </a:extLst>
          </p:cNvPr>
          <p:cNvSpPr txBox="1">
            <a:spLocks noChangeArrowheads="1"/>
          </p:cNvSpPr>
          <p:nvPr/>
        </p:nvSpPr>
        <p:spPr bwMode="auto">
          <a:xfrm>
            <a:off x="3860800" y="11430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dirty="0" smtClean="0"/>
              <a:t>SAMSUN MESLEK YÜKSEKOKULU</a:t>
            </a:r>
            <a:endParaRPr lang="tr-TR" altLang="tr-TR" sz="3200" b="1" dirty="0"/>
          </a:p>
        </p:txBody>
      </p:sp>
      <p:sp>
        <p:nvSpPr>
          <p:cNvPr id="7" name="Rectangle 8">
            <a:extLst>
              <a:ext uri="{FF2B5EF4-FFF2-40B4-BE49-F238E27FC236}">
                <a16:creationId xmlns="" xmlns:a16="http://schemas.microsoft.com/office/drawing/2014/main" id="{FA81E1F3-CB27-487C-8780-092A73586388}"/>
              </a:ext>
            </a:extLst>
          </p:cNvPr>
          <p:cNvSpPr txBox="1">
            <a:spLocks noChangeArrowheads="1"/>
          </p:cNvSpPr>
          <p:nvPr/>
        </p:nvSpPr>
        <p:spPr bwMode="auto">
          <a:xfrm>
            <a:off x="4064000" y="32258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4800" b="1" i="1" dirty="0" smtClean="0"/>
              <a:t>MENÜ PLANLAMA</a:t>
            </a:r>
          </a:p>
          <a:p>
            <a:pPr>
              <a:lnSpc>
                <a:spcPct val="90000"/>
              </a:lnSpc>
            </a:pPr>
            <a:r>
              <a:rPr lang="tr-TR" altLang="tr-TR" sz="4800" b="1" i="1" dirty="0" smtClean="0"/>
              <a:t>4. HAFTA</a:t>
            </a:r>
            <a:endParaRPr lang="tr-TR" altLang="tr-TR" sz="4800" b="1" i="1" dirty="0"/>
          </a:p>
        </p:txBody>
      </p:sp>
      <p:sp>
        <p:nvSpPr>
          <p:cNvPr id="8" name="Rectangle 8">
            <a:extLst>
              <a:ext uri="{FF2B5EF4-FFF2-40B4-BE49-F238E27FC236}">
                <a16:creationId xmlns="" xmlns:a16="http://schemas.microsoft.com/office/drawing/2014/main" id="{2B89DD1B-66F7-4797-94FB-C51343EB1C18}"/>
              </a:ext>
            </a:extLst>
          </p:cNvPr>
          <p:cNvSpPr txBox="1">
            <a:spLocks noChangeArrowheads="1"/>
          </p:cNvSpPr>
          <p:nvPr/>
        </p:nvSpPr>
        <p:spPr bwMode="auto">
          <a:xfrm>
            <a:off x="4064000" y="5334000"/>
            <a:ext cx="812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0000"/>
              </a:lnSpc>
            </a:pPr>
            <a:r>
              <a:rPr lang="tr-TR" altLang="tr-TR" sz="3200" b="1" i="1" dirty="0" err="1" smtClean="0">
                <a:solidFill>
                  <a:schemeClr val="bg1">
                    <a:lumMod val="50000"/>
                  </a:schemeClr>
                </a:solidFill>
              </a:rPr>
              <a:t>Öğr</a:t>
            </a:r>
            <a:r>
              <a:rPr lang="tr-TR" altLang="tr-TR" sz="3200" b="1" i="1" dirty="0" smtClean="0">
                <a:solidFill>
                  <a:schemeClr val="bg1">
                    <a:lumMod val="50000"/>
                  </a:schemeClr>
                </a:solidFill>
              </a:rPr>
              <a:t>. Gör. </a:t>
            </a:r>
            <a:r>
              <a:rPr lang="tr-TR" altLang="tr-TR" sz="3200" b="1" i="1" dirty="0" err="1" smtClean="0">
                <a:solidFill>
                  <a:schemeClr val="bg1">
                    <a:lumMod val="50000"/>
                  </a:schemeClr>
                </a:solidFill>
              </a:rPr>
              <a:t>S.Ali</a:t>
            </a:r>
            <a:r>
              <a:rPr lang="tr-TR" altLang="tr-TR" sz="3200" b="1" i="1" dirty="0" smtClean="0">
                <a:solidFill>
                  <a:schemeClr val="bg1">
                    <a:lumMod val="50000"/>
                  </a:schemeClr>
                </a:solidFill>
              </a:rPr>
              <a:t> ÇELİK</a:t>
            </a:r>
            <a:endParaRPr lang="tr-TR" altLang="tr-TR" sz="3200" b="1" i="1" dirty="0">
              <a:solidFill>
                <a:schemeClr val="bg1">
                  <a:lumMod val="50000"/>
                </a:schemeClr>
              </a:solidFill>
            </a:endParaRPr>
          </a:p>
        </p:txBody>
      </p:sp>
    </p:spTree>
    <p:extLst>
      <p:ext uri="{BB962C8B-B14F-4D97-AF65-F5344CB8AC3E}">
        <p14:creationId xmlns:p14="http://schemas.microsoft.com/office/powerpoint/2010/main" val="41574225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46265"/>
            <a:ext cx="10515600" cy="6044540"/>
          </a:xfrm>
        </p:spPr>
        <p:txBody>
          <a:bodyPr>
            <a:normAutofit fontScale="92500" lnSpcReduction="10000"/>
          </a:bodyPr>
          <a:lstStyle/>
          <a:p>
            <a:pPr marL="0" indent="0">
              <a:buNone/>
            </a:pPr>
            <a:r>
              <a:rPr lang="tr-TR" u="sng" dirty="0">
                <a:solidFill>
                  <a:srgbClr val="C00000"/>
                </a:solidFill>
              </a:rPr>
              <a:t>Yiyecek-içeceğin kalite özellikleri;</a:t>
            </a:r>
          </a:p>
          <a:p>
            <a:pPr marL="0" indent="0">
              <a:buNone/>
            </a:pPr>
            <a:r>
              <a:rPr lang="tr-TR" dirty="0" smtClean="0"/>
              <a:t>10-Menüde denge</a:t>
            </a:r>
          </a:p>
          <a:p>
            <a:pPr marL="0" indent="0">
              <a:buNone/>
            </a:pPr>
            <a:r>
              <a:rPr lang="tr-TR" dirty="0" smtClean="0"/>
              <a:t>Menüde denge , yiyecek-içeceklerin çeşitliliği, uygun yiyecek bileşimlerini yapılması ve değişik hazırlama yöntemlerinin kullanılması ile sağlanır.</a:t>
            </a:r>
          </a:p>
          <a:p>
            <a:pPr marL="0" indent="0">
              <a:buNone/>
            </a:pPr>
            <a:r>
              <a:rPr lang="tr-TR" dirty="0" smtClean="0"/>
              <a:t>*iş dengesi</a:t>
            </a:r>
          </a:p>
          <a:p>
            <a:pPr marL="0" indent="0">
              <a:buNone/>
            </a:pPr>
            <a:r>
              <a:rPr lang="tr-TR" dirty="0" smtClean="0"/>
              <a:t>*estetik denge</a:t>
            </a:r>
          </a:p>
          <a:p>
            <a:pPr marL="0" indent="0">
              <a:buNone/>
            </a:pPr>
            <a:r>
              <a:rPr lang="tr-TR" dirty="0" smtClean="0"/>
              <a:t>*beslenme dengesi</a:t>
            </a:r>
          </a:p>
          <a:p>
            <a:pPr marL="0" indent="0">
              <a:buNone/>
            </a:pPr>
            <a:r>
              <a:rPr lang="tr-TR" dirty="0" smtClean="0"/>
              <a:t>Besinler arası uyumun dengelenmesi için uyulması gerekli kurallar;</a:t>
            </a:r>
          </a:p>
          <a:p>
            <a:pPr marL="0" indent="0">
              <a:buNone/>
            </a:pPr>
            <a:r>
              <a:rPr lang="tr-TR" dirty="0" smtClean="0"/>
              <a:t>*Patates, süt ve süt ürünleri çiğ veya pişmiş sebzelerle birlikte verilmelidir</a:t>
            </a:r>
          </a:p>
          <a:p>
            <a:pPr marL="0" indent="0">
              <a:buNone/>
            </a:pPr>
            <a:r>
              <a:rPr lang="tr-TR" dirty="0" smtClean="0"/>
              <a:t>*Kavun, karpuz başka yiyeceklerle değil tek başına verilmelidir</a:t>
            </a:r>
          </a:p>
          <a:p>
            <a:pPr marL="0" indent="0">
              <a:buNone/>
            </a:pPr>
            <a:r>
              <a:rPr lang="tr-TR" dirty="0" smtClean="0"/>
              <a:t>*Yiyecek, hafiften ağıra ve siyahtan beyaza doğru sunulmalıdır</a:t>
            </a:r>
          </a:p>
          <a:p>
            <a:pPr marL="0" indent="0">
              <a:buNone/>
            </a:pPr>
            <a:r>
              <a:rPr lang="tr-TR" dirty="0" smtClean="0"/>
              <a:t>*Yiyeceklerin </a:t>
            </a:r>
            <a:r>
              <a:rPr lang="tr-TR" dirty="0" err="1" smtClean="0"/>
              <a:t>terbiyelenmesinde</a:t>
            </a:r>
            <a:r>
              <a:rPr lang="tr-TR" dirty="0" smtClean="0"/>
              <a:t> , tatlandırılmasında ve sunulmasında zaman zaman değişikliklere </a:t>
            </a:r>
            <a:r>
              <a:rPr lang="tr-TR" dirty="0" err="1" smtClean="0"/>
              <a:t>gidlmelidir</a:t>
            </a:r>
            <a:endParaRPr lang="tr-TR" dirty="0" smtClean="0"/>
          </a:p>
          <a:p>
            <a:pPr marL="0" indent="0">
              <a:buNone/>
            </a:pPr>
            <a:r>
              <a:rPr lang="tr-TR" dirty="0" smtClean="0"/>
              <a:t>*Garnitürler ana yiyeceklerle uyum içinde olmalıdır</a:t>
            </a:r>
            <a:endParaRPr lang="tr-TR" dirty="0"/>
          </a:p>
        </p:txBody>
      </p:sp>
    </p:spTree>
    <p:extLst>
      <p:ext uri="{BB962C8B-B14F-4D97-AF65-F5344CB8AC3E}">
        <p14:creationId xmlns:p14="http://schemas.microsoft.com/office/powerpoint/2010/main" val="2773593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58140"/>
            <a:ext cx="10515600" cy="5866411"/>
          </a:xfrm>
        </p:spPr>
        <p:txBody>
          <a:bodyPr>
            <a:normAutofit fontScale="92500" lnSpcReduction="20000"/>
          </a:bodyPr>
          <a:lstStyle/>
          <a:p>
            <a:pPr marL="0" indent="0">
              <a:buNone/>
            </a:pPr>
            <a:r>
              <a:rPr lang="tr-TR" u="sng" dirty="0">
                <a:solidFill>
                  <a:srgbClr val="C00000"/>
                </a:solidFill>
              </a:rPr>
              <a:t>Yiyecek-içeceğin kalite özellikleri;</a:t>
            </a:r>
          </a:p>
          <a:p>
            <a:pPr marL="0" indent="0">
              <a:buNone/>
            </a:pPr>
            <a:r>
              <a:rPr lang="tr-TR" dirty="0" smtClean="0"/>
              <a:t>11.Menü spesiyaliteleri</a:t>
            </a:r>
          </a:p>
          <a:p>
            <a:pPr marL="0" indent="0">
              <a:buNone/>
            </a:pPr>
            <a:r>
              <a:rPr lang="tr-TR" u="sng" dirty="0" smtClean="0">
                <a:solidFill>
                  <a:srgbClr val="C00000"/>
                </a:solidFill>
              </a:rPr>
              <a:t>Spesiyalite çeşitleri;</a:t>
            </a:r>
          </a:p>
          <a:p>
            <a:pPr marL="0" indent="0">
              <a:buNone/>
            </a:pPr>
            <a:r>
              <a:rPr lang="tr-TR" dirty="0" smtClean="0"/>
              <a:t>*Günlük ve şef spesiyaliteleri</a:t>
            </a:r>
          </a:p>
          <a:p>
            <a:pPr marL="0" indent="0">
              <a:buNone/>
            </a:pPr>
            <a:r>
              <a:rPr lang="tr-TR" dirty="0" smtClean="0"/>
              <a:t>*Yerel spesiyaliteler</a:t>
            </a:r>
          </a:p>
          <a:p>
            <a:pPr marL="0" indent="0">
              <a:buNone/>
            </a:pPr>
            <a:r>
              <a:rPr lang="tr-TR" dirty="0" smtClean="0"/>
              <a:t>*Ulusal spesiyaliteler</a:t>
            </a:r>
          </a:p>
          <a:p>
            <a:pPr marL="0" indent="0">
              <a:buNone/>
            </a:pPr>
            <a:r>
              <a:rPr lang="tr-TR" dirty="0" smtClean="0"/>
              <a:t>*Ev tarzı spesiyaliteler</a:t>
            </a:r>
          </a:p>
          <a:p>
            <a:pPr marL="0" indent="0">
              <a:buNone/>
            </a:pPr>
            <a:r>
              <a:rPr lang="tr-TR" dirty="0" smtClean="0"/>
              <a:t>*Toprak tencere </a:t>
            </a:r>
            <a:r>
              <a:rPr lang="tr-TR" dirty="0" err="1" smtClean="0"/>
              <a:t>spsiyaliteleri</a:t>
            </a:r>
            <a:r>
              <a:rPr lang="tr-TR" dirty="0" smtClean="0"/>
              <a:t> (güveç)</a:t>
            </a:r>
          </a:p>
          <a:p>
            <a:pPr marL="0" indent="0">
              <a:buNone/>
            </a:pPr>
            <a:r>
              <a:rPr lang="tr-TR" dirty="0" smtClean="0"/>
              <a:t>*Salata spesiyaliteleri</a:t>
            </a:r>
          </a:p>
          <a:p>
            <a:pPr marL="0" indent="0">
              <a:buNone/>
            </a:pPr>
            <a:r>
              <a:rPr lang="tr-TR" dirty="0" smtClean="0"/>
              <a:t>*Mavi </a:t>
            </a:r>
            <a:r>
              <a:rPr lang="tr-TR" dirty="0" err="1" smtClean="0"/>
              <a:t>spesiyaliteri</a:t>
            </a:r>
            <a:endParaRPr lang="tr-TR" dirty="0" smtClean="0"/>
          </a:p>
          <a:p>
            <a:pPr marL="0" indent="0">
              <a:buNone/>
            </a:pPr>
            <a:r>
              <a:rPr lang="tr-TR" dirty="0" smtClean="0"/>
              <a:t>Özellikle akşam öğünlerinde </a:t>
            </a:r>
            <a:r>
              <a:rPr lang="tr-TR" dirty="0" err="1" smtClean="0"/>
              <a:t>verilirler.Günlük</a:t>
            </a:r>
            <a:r>
              <a:rPr lang="tr-TR" dirty="0" smtClean="0"/>
              <a:t> menüden seçilmiş giriş yiyeceklerinden oluşurlar, ekmek, yağ, tatlı ve içeceklerden oluşurlar. Akşam yemeği menüsünden ucuzdurlar.</a:t>
            </a:r>
          </a:p>
          <a:p>
            <a:pPr marL="0" indent="0">
              <a:buNone/>
            </a:pPr>
            <a:r>
              <a:rPr lang="tr-TR" dirty="0" smtClean="0"/>
              <a:t>*Sebze spesiyaliteleri</a:t>
            </a:r>
            <a:endParaRPr lang="tr-TR" dirty="0"/>
          </a:p>
        </p:txBody>
      </p:sp>
    </p:spTree>
    <p:extLst>
      <p:ext uri="{BB962C8B-B14F-4D97-AF65-F5344CB8AC3E}">
        <p14:creationId xmlns:p14="http://schemas.microsoft.com/office/powerpoint/2010/main" val="1164327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0638"/>
            <a:ext cx="10515600" cy="6032665"/>
          </a:xfrm>
        </p:spPr>
        <p:txBody>
          <a:bodyPr>
            <a:normAutofit fontScale="85000" lnSpcReduction="20000"/>
          </a:bodyPr>
          <a:lstStyle/>
          <a:p>
            <a:pPr marL="0" indent="0">
              <a:buNone/>
            </a:pPr>
            <a:r>
              <a:rPr lang="tr-TR" b="1" u="sng" dirty="0" smtClean="0">
                <a:solidFill>
                  <a:srgbClr val="C00000"/>
                </a:solidFill>
              </a:rPr>
              <a:t>YENİ YİYECEK İÇECEK GELİŞTİRME</a:t>
            </a:r>
          </a:p>
          <a:p>
            <a:pPr marL="0" indent="0">
              <a:buNone/>
            </a:pPr>
            <a:r>
              <a:rPr lang="tr-TR" u="sng" dirty="0" smtClean="0">
                <a:solidFill>
                  <a:srgbClr val="C00000"/>
                </a:solidFill>
              </a:rPr>
              <a:t>Yiyecek-içecek geliştirme aşamaları;</a:t>
            </a:r>
          </a:p>
          <a:p>
            <a:pPr marL="0" indent="0">
              <a:buNone/>
            </a:pPr>
            <a:r>
              <a:rPr lang="tr-TR" dirty="0" smtClean="0"/>
              <a:t>1-Yeni yiyecek-içecek geliştirme görevini yürüten bir proje grubunun oluşturulması</a:t>
            </a:r>
          </a:p>
          <a:p>
            <a:pPr marL="0" indent="0">
              <a:buNone/>
            </a:pPr>
            <a:r>
              <a:rPr lang="tr-TR" dirty="0" smtClean="0"/>
              <a:t>2-Yeni yiyecek-içecek önceliklerinin belirlenmesi</a:t>
            </a:r>
          </a:p>
          <a:p>
            <a:pPr marL="0" indent="0">
              <a:buNone/>
            </a:pPr>
            <a:r>
              <a:rPr lang="tr-TR" dirty="0" smtClean="0"/>
              <a:t>3-Yeni yiyecek-içecek düşüncesinin yaratılması</a:t>
            </a:r>
          </a:p>
          <a:p>
            <a:pPr marL="0" indent="0">
              <a:buNone/>
            </a:pPr>
            <a:r>
              <a:rPr lang="tr-TR" dirty="0" smtClean="0"/>
              <a:t>4-Düşüncelerin elenmesi ve seçilmesi</a:t>
            </a:r>
          </a:p>
          <a:p>
            <a:pPr marL="0" indent="0">
              <a:buNone/>
            </a:pPr>
            <a:r>
              <a:rPr lang="tr-TR" dirty="0" smtClean="0"/>
              <a:t>5-Yiyecek içeceğin geliştirilmesi</a:t>
            </a:r>
          </a:p>
          <a:p>
            <a:pPr marL="0" indent="0">
              <a:buNone/>
            </a:pPr>
            <a:r>
              <a:rPr lang="tr-TR" dirty="0" smtClean="0"/>
              <a:t>6-Yeni yiyecek-içecek için pazarlama planının yapılması</a:t>
            </a:r>
          </a:p>
          <a:p>
            <a:pPr marL="0" indent="0">
              <a:buNone/>
            </a:pPr>
            <a:r>
              <a:rPr lang="tr-TR" dirty="0" smtClean="0"/>
              <a:t>Yeni yiyecek-içecek geliştirilmesinde yiyecek grupları fırsat alanları olarak dikkate alınmalıdır;</a:t>
            </a:r>
          </a:p>
          <a:p>
            <a:pPr marL="0" indent="0">
              <a:buNone/>
            </a:pPr>
            <a:r>
              <a:rPr lang="tr-TR" dirty="0" smtClean="0"/>
              <a:t>*Kahvaltı yiyecekleri</a:t>
            </a:r>
          </a:p>
          <a:p>
            <a:pPr marL="0" indent="0">
              <a:buNone/>
            </a:pPr>
            <a:r>
              <a:rPr lang="tr-TR" dirty="0" smtClean="0"/>
              <a:t>*Hafif veya besin değeri yüksek yiyecekler</a:t>
            </a:r>
          </a:p>
          <a:p>
            <a:pPr marL="0" indent="0">
              <a:buNone/>
            </a:pPr>
            <a:r>
              <a:rPr lang="tr-TR" dirty="0" smtClean="0"/>
              <a:t>*Etnik veya bölgesel yiyecekler</a:t>
            </a:r>
          </a:p>
          <a:p>
            <a:pPr marL="0" indent="0">
              <a:buNone/>
            </a:pPr>
            <a:r>
              <a:rPr lang="tr-TR" dirty="0" smtClean="0"/>
              <a:t>*Evde kolayca hazırlanmayan yiyecekler</a:t>
            </a:r>
          </a:p>
          <a:p>
            <a:pPr marL="0" indent="0">
              <a:buNone/>
            </a:pPr>
            <a:r>
              <a:rPr lang="tr-TR" dirty="0" smtClean="0"/>
              <a:t>*Dışarı servis vermeye uygun olan yiyecekler</a:t>
            </a:r>
          </a:p>
          <a:p>
            <a:pPr marL="0" indent="0">
              <a:buNone/>
            </a:pPr>
            <a:endParaRPr lang="tr-TR" dirty="0">
              <a:solidFill>
                <a:srgbClr val="C00000"/>
              </a:solidFill>
            </a:endParaRPr>
          </a:p>
        </p:txBody>
      </p:sp>
    </p:spTree>
    <p:extLst>
      <p:ext uri="{BB962C8B-B14F-4D97-AF65-F5344CB8AC3E}">
        <p14:creationId xmlns:p14="http://schemas.microsoft.com/office/powerpoint/2010/main" val="3451423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Klasik Menü Sıralaması</a:t>
            </a:r>
            <a:endParaRPr lang="tr-TR" dirty="0"/>
          </a:p>
        </p:txBody>
      </p:sp>
      <p:sp>
        <p:nvSpPr>
          <p:cNvPr id="3" name="2 İçerik Yer Tutucusu"/>
          <p:cNvSpPr>
            <a:spLocks noGrp="1"/>
          </p:cNvSpPr>
          <p:nvPr>
            <p:ph idx="1"/>
          </p:nvPr>
        </p:nvSpPr>
        <p:spPr/>
        <p:txBody>
          <a:bodyPr/>
          <a:lstStyle/>
          <a:p>
            <a:pPr algn="just">
              <a:buNone/>
            </a:pPr>
            <a:r>
              <a:rPr lang="tr-TR" dirty="0" smtClean="0">
                <a:solidFill>
                  <a:srgbClr val="FF0000"/>
                </a:solidFill>
              </a:rPr>
              <a:t>Soğuk </a:t>
            </a:r>
            <a:r>
              <a:rPr lang="tr-TR" dirty="0">
                <a:solidFill>
                  <a:srgbClr val="FF0000"/>
                </a:solidFill>
              </a:rPr>
              <a:t>ordövrler: </a:t>
            </a:r>
            <a:r>
              <a:rPr lang="tr-TR" dirty="0"/>
              <a:t>Zeytinyağlı sebze yemekleri, sebze salataları, </a:t>
            </a:r>
            <a:r>
              <a:rPr lang="tr-TR" dirty="0" err="1"/>
              <a:t>naturel</a:t>
            </a:r>
            <a:r>
              <a:rPr lang="tr-TR" dirty="0"/>
              <a:t> istiridye, soğuk </a:t>
            </a:r>
            <a:r>
              <a:rPr lang="tr-TR" dirty="0" err="1"/>
              <a:t>istakoz</a:t>
            </a:r>
            <a:r>
              <a:rPr lang="tr-TR" dirty="0"/>
              <a:t>, havyar, kokteyl sosla hazırlanan yemekler, mayonezle hazırlanan salatalar, jöleler, yumurta dolması, soğuk etler-balıklar, soğuk kavun ve avokado gibi meyvelerdir</a:t>
            </a:r>
            <a:r>
              <a:rPr lang="tr-TR" dirty="0" smtClean="0"/>
              <a:t>.</a:t>
            </a:r>
          </a:p>
          <a:p>
            <a:pPr algn="just">
              <a:buNone/>
            </a:pPr>
            <a:r>
              <a:rPr lang="tr-TR" dirty="0" smtClean="0">
                <a:solidFill>
                  <a:srgbClr val="FF0000"/>
                </a:solidFill>
              </a:rPr>
              <a:t> </a:t>
            </a:r>
            <a:r>
              <a:rPr lang="tr-TR" dirty="0">
                <a:solidFill>
                  <a:srgbClr val="FF0000"/>
                </a:solidFill>
              </a:rPr>
              <a:t>Çorbalar</a:t>
            </a:r>
            <a:r>
              <a:rPr lang="tr-TR" dirty="0"/>
              <a:t>: </a:t>
            </a:r>
            <a:r>
              <a:rPr lang="tr-TR" dirty="0" err="1"/>
              <a:t>Konsomeler</a:t>
            </a:r>
            <a:r>
              <a:rPr lang="tr-TR" dirty="0"/>
              <a:t>, et, tavuk veya balık çorbaları, kremalı çorbalar, sebze çorbaları ve tahıllı çorbalar servis edilebilir. </a:t>
            </a:r>
            <a:endParaRPr lang="tr-TR" dirty="0" smtClean="0"/>
          </a:p>
          <a:p>
            <a:pPr algn="just">
              <a:buNone/>
            </a:pPr>
            <a:r>
              <a:rPr lang="tr-TR" dirty="0" smtClean="0">
                <a:solidFill>
                  <a:srgbClr val="FF0000"/>
                </a:solidFill>
              </a:rPr>
              <a:t>Sıcak </a:t>
            </a:r>
            <a:r>
              <a:rPr lang="tr-TR" dirty="0">
                <a:solidFill>
                  <a:srgbClr val="FF0000"/>
                </a:solidFill>
              </a:rPr>
              <a:t>ordövrler: </a:t>
            </a:r>
            <a:r>
              <a:rPr lang="tr-TR" dirty="0"/>
              <a:t>İştah açıcı küçük sıcak yiyeceklerdir. Bunlar; börekler, </a:t>
            </a:r>
            <a:r>
              <a:rPr lang="tr-TR" dirty="0" err="1"/>
              <a:t>kroketler</a:t>
            </a:r>
            <a:r>
              <a:rPr lang="tr-TR" dirty="0"/>
              <a:t>, sıcak kanepeler, </a:t>
            </a:r>
            <a:r>
              <a:rPr lang="tr-TR" dirty="0" err="1"/>
              <a:t>tartoletler</a:t>
            </a:r>
            <a:r>
              <a:rPr lang="tr-TR" dirty="0"/>
              <a:t>, küçük köfteler, sosis tava ve ciğer tava gibi yemeklerdir. Bunlarla birlikte makarnalar, pilavlar ve yumurta yemekleri de bu grupta servis edilebilir. </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Klasik Menü Sıralaması</a:t>
            </a:r>
          </a:p>
        </p:txBody>
      </p:sp>
      <p:sp>
        <p:nvSpPr>
          <p:cNvPr id="3" name="İçerik Yer Tutucusu 2"/>
          <p:cNvSpPr>
            <a:spLocks noGrp="1"/>
          </p:cNvSpPr>
          <p:nvPr>
            <p:ph idx="1"/>
          </p:nvPr>
        </p:nvSpPr>
        <p:spPr>
          <a:xfrm>
            <a:off x="838200" y="1463040"/>
            <a:ext cx="10515600" cy="5077338"/>
          </a:xfrm>
        </p:spPr>
        <p:txBody>
          <a:bodyPr>
            <a:normAutofit/>
          </a:bodyPr>
          <a:lstStyle/>
          <a:p>
            <a:pPr marL="0" indent="0" algn="just">
              <a:buNone/>
            </a:pPr>
            <a:r>
              <a:rPr lang="tr-TR" dirty="0">
                <a:solidFill>
                  <a:srgbClr val="FF0000"/>
                </a:solidFill>
              </a:rPr>
              <a:t>Balıklar: </a:t>
            </a:r>
            <a:r>
              <a:rPr lang="tr-TR" dirty="0"/>
              <a:t>Ana yemek olarak hazırlanmış, gösterişli olarak </a:t>
            </a:r>
            <a:r>
              <a:rPr lang="tr-TR" dirty="0" err="1"/>
              <a:t>garnitürlenmiş</a:t>
            </a:r>
            <a:r>
              <a:rPr lang="tr-TR" dirty="0"/>
              <a:t> balık yemekleridir</a:t>
            </a:r>
            <a:r>
              <a:rPr lang="tr-TR" dirty="0" smtClean="0"/>
              <a:t>.</a:t>
            </a:r>
          </a:p>
          <a:p>
            <a:pPr marL="0" indent="0" algn="just">
              <a:buNone/>
            </a:pPr>
            <a:r>
              <a:rPr lang="tr-TR" dirty="0" smtClean="0"/>
              <a:t> </a:t>
            </a:r>
            <a:r>
              <a:rPr lang="tr-TR" dirty="0">
                <a:solidFill>
                  <a:srgbClr val="FF0000"/>
                </a:solidFill>
              </a:rPr>
              <a:t>Et yemekleri: </a:t>
            </a:r>
            <a:r>
              <a:rPr lang="tr-TR" dirty="0"/>
              <a:t>Sığır, dana, koyun, kuzu, domuz ve av etleri ile büyük parçalar hâlinde hazırlanan ve servisten önce tranş edilerek çeşitli soslarla birlikte servis edilen yemeklerdir. Hazırlanış usullerine göre nişastalı ve sebze garnitürleri ile zenginleştirilirler. Bunlardan bazıları; Bonfile Wellington, bonfile </a:t>
            </a:r>
            <a:r>
              <a:rPr lang="tr-TR" dirty="0" err="1"/>
              <a:t>Richelieu</a:t>
            </a:r>
            <a:r>
              <a:rPr lang="tr-TR" dirty="0"/>
              <a:t>, İtalyan usulü sığır budu “</a:t>
            </a:r>
            <a:r>
              <a:rPr lang="tr-TR" dirty="0" err="1"/>
              <a:t>Manzo</a:t>
            </a:r>
            <a:r>
              <a:rPr lang="tr-TR" dirty="0"/>
              <a:t> </a:t>
            </a:r>
            <a:r>
              <a:rPr lang="tr-TR" dirty="0" err="1"/>
              <a:t>Brasato</a:t>
            </a:r>
            <a:r>
              <a:rPr lang="tr-TR" dirty="0"/>
              <a:t>”, dana rosto, </a:t>
            </a:r>
            <a:r>
              <a:rPr lang="tr-TR" dirty="0" err="1"/>
              <a:t>Clamart</a:t>
            </a:r>
            <a:r>
              <a:rPr lang="tr-TR" dirty="0"/>
              <a:t> usulü dana, dana böbrek sarması, sıcak rozbif, geyik sırtı ve dana </a:t>
            </a:r>
            <a:r>
              <a:rPr lang="tr-TR" dirty="0" err="1"/>
              <a:t>haşlama’dır</a:t>
            </a:r>
            <a:endParaRPr lang="tr-TR" dirty="0"/>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310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Klasik Menü Sıralaması</a:t>
            </a:r>
          </a:p>
        </p:txBody>
      </p:sp>
      <p:sp>
        <p:nvSpPr>
          <p:cNvPr id="3" name="2 İçerik Yer Tutucusu"/>
          <p:cNvSpPr>
            <a:spLocks noGrp="1"/>
          </p:cNvSpPr>
          <p:nvPr>
            <p:ph idx="1"/>
          </p:nvPr>
        </p:nvSpPr>
        <p:spPr/>
        <p:txBody>
          <a:bodyPr>
            <a:normAutofit/>
          </a:bodyPr>
          <a:lstStyle/>
          <a:p>
            <a:pPr algn="just">
              <a:buNone/>
            </a:pPr>
            <a:r>
              <a:rPr lang="tr-TR" dirty="0" smtClean="0">
                <a:solidFill>
                  <a:srgbClr val="FF0000"/>
                </a:solidFill>
              </a:rPr>
              <a:t>	</a:t>
            </a:r>
            <a:r>
              <a:rPr lang="tr-TR" dirty="0">
                <a:solidFill>
                  <a:srgbClr val="FF0000"/>
                </a:solidFill>
              </a:rPr>
              <a:t>Sıcak antreler: </a:t>
            </a:r>
            <a:r>
              <a:rPr lang="tr-TR" dirty="0" err="1"/>
              <a:t>Rotilerden</a:t>
            </a:r>
            <a:r>
              <a:rPr lang="tr-TR" dirty="0"/>
              <a:t> önce servis edilen sıcak ve kıymetli başlangıç yemekleridir. Bunlar; sufleler, börekler, </a:t>
            </a:r>
            <a:r>
              <a:rPr lang="tr-TR" dirty="0" err="1"/>
              <a:t>volavanlar</a:t>
            </a:r>
            <a:r>
              <a:rPr lang="tr-TR" dirty="0"/>
              <a:t>, pilavlar, hamur işi yemekler, sote yemekler, yahniler ve tava yemekleridir. </a:t>
            </a:r>
            <a:r>
              <a:rPr lang="tr-TR" dirty="0">
                <a:solidFill>
                  <a:srgbClr val="FF0000"/>
                </a:solidFill>
              </a:rPr>
              <a:t>Soğuk antreler: </a:t>
            </a:r>
            <a:r>
              <a:rPr lang="tr-TR" dirty="0" err="1"/>
              <a:t>Rotilerden</a:t>
            </a:r>
            <a:r>
              <a:rPr lang="tr-TR" dirty="0"/>
              <a:t> önce servis edilen soğuk ve kıymetli başlangıç yemekleridir. Bunlar; </a:t>
            </a:r>
            <a:r>
              <a:rPr lang="tr-TR" dirty="0" err="1"/>
              <a:t>pateler</a:t>
            </a:r>
            <a:r>
              <a:rPr lang="tr-TR" dirty="0"/>
              <a:t>, </a:t>
            </a:r>
            <a:r>
              <a:rPr lang="tr-TR" dirty="0" err="1"/>
              <a:t>galantinler</a:t>
            </a:r>
            <a:r>
              <a:rPr lang="tr-TR" dirty="0"/>
              <a:t> ve </a:t>
            </a:r>
            <a:r>
              <a:rPr lang="tr-TR" dirty="0" err="1"/>
              <a:t>muslardır</a:t>
            </a:r>
            <a:endParaRPr lang="tr-TR" dirty="0"/>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6"/>
            <a:ext cx="10515600" cy="875846"/>
          </a:xfrm>
        </p:spPr>
        <p:txBody>
          <a:bodyPr/>
          <a:lstStyle/>
          <a:p>
            <a:r>
              <a:rPr lang="tr-TR" dirty="0"/>
              <a:t>Klasik Menü Sıralaması</a:t>
            </a:r>
          </a:p>
        </p:txBody>
      </p:sp>
      <p:sp>
        <p:nvSpPr>
          <p:cNvPr id="3" name="2 İçerik Yer Tutucusu"/>
          <p:cNvSpPr>
            <a:spLocks noGrp="1"/>
          </p:cNvSpPr>
          <p:nvPr>
            <p:ph idx="1"/>
          </p:nvPr>
        </p:nvSpPr>
        <p:spPr>
          <a:xfrm>
            <a:off x="838200" y="1606731"/>
            <a:ext cx="10515600" cy="4570232"/>
          </a:xfrm>
        </p:spPr>
        <p:txBody>
          <a:bodyPr>
            <a:normAutofit/>
          </a:bodyPr>
          <a:lstStyle/>
          <a:p>
            <a:pPr algn="just">
              <a:buNone/>
            </a:pPr>
            <a:r>
              <a:rPr lang="tr-TR" dirty="0" err="1" smtClean="0">
                <a:solidFill>
                  <a:srgbClr val="FF0000"/>
                </a:solidFill>
              </a:rPr>
              <a:t>Sorbetler</a:t>
            </a:r>
            <a:r>
              <a:rPr lang="tr-TR" dirty="0" smtClean="0">
                <a:solidFill>
                  <a:srgbClr val="FF0000"/>
                </a:solidFill>
              </a:rPr>
              <a:t> </a:t>
            </a:r>
            <a:r>
              <a:rPr lang="tr-TR" dirty="0">
                <a:solidFill>
                  <a:srgbClr val="FF0000"/>
                </a:solidFill>
              </a:rPr>
              <a:t>(şerbet): </a:t>
            </a:r>
            <a:r>
              <a:rPr lang="tr-TR" dirty="0"/>
              <a:t>Çok soğutulmuş olarak servis edilen tatlı şuruplardır. Amacı daha önce servis edilmiş olan yemeklerin tatlarını bastırmak ve </a:t>
            </a:r>
            <a:r>
              <a:rPr lang="tr-TR" dirty="0" err="1"/>
              <a:t>rotiye</a:t>
            </a:r>
            <a:r>
              <a:rPr lang="tr-TR" dirty="0"/>
              <a:t> hazırlık yapmaktır. Hazmı kolaylaştırıcı özelliği vardır. </a:t>
            </a:r>
            <a:endParaRPr lang="tr-TR" dirty="0" smtClean="0"/>
          </a:p>
          <a:p>
            <a:pPr algn="just">
              <a:buNone/>
            </a:pPr>
            <a:r>
              <a:rPr lang="tr-TR" dirty="0" err="1" smtClean="0">
                <a:solidFill>
                  <a:srgbClr val="FF0000"/>
                </a:solidFill>
              </a:rPr>
              <a:t>Rotiler</a:t>
            </a:r>
            <a:r>
              <a:rPr lang="tr-TR" dirty="0">
                <a:solidFill>
                  <a:srgbClr val="FF0000"/>
                </a:solidFill>
              </a:rPr>
              <a:t>: </a:t>
            </a:r>
            <a:r>
              <a:rPr lang="tr-TR" dirty="0"/>
              <a:t>Bütün veya büyük parçalar hâlinde fırında pişirilen et yemekleridir. Klasik menünün gerçek ana yemeğidir. </a:t>
            </a:r>
            <a:endParaRPr lang="tr-TR" dirty="0" smtClean="0"/>
          </a:p>
          <a:p>
            <a:pPr algn="just">
              <a:buNone/>
            </a:pPr>
            <a:r>
              <a:rPr lang="tr-TR" dirty="0" smtClean="0">
                <a:solidFill>
                  <a:srgbClr val="FF0000"/>
                </a:solidFill>
              </a:rPr>
              <a:t>Salatalar</a:t>
            </a:r>
            <a:r>
              <a:rPr lang="tr-TR" dirty="0">
                <a:solidFill>
                  <a:srgbClr val="FF0000"/>
                </a:solidFill>
              </a:rPr>
              <a:t>: </a:t>
            </a:r>
            <a:r>
              <a:rPr lang="tr-TR" dirty="0" err="1"/>
              <a:t>Rotilerle</a:t>
            </a:r>
            <a:r>
              <a:rPr lang="tr-TR" dirty="0"/>
              <a:t> birlikte veya sonra servis edilen ve sebzelerden yapılan yardımcı yemeklerdir. Etlerin sindirilmesini kolaylaştırıcı özellikleri vardır. </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Klasik Menü Sıralaması</a:t>
            </a:r>
          </a:p>
        </p:txBody>
      </p:sp>
      <p:sp>
        <p:nvSpPr>
          <p:cNvPr id="3" name="2 İçerik Yer Tutucusu"/>
          <p:cNvSpPr>
            <a:spLocks noGrp="1"/>
          </p:cNvSpPr>
          <p:nvPr>
            <p:ph idx="1"/>
          </p:nvPr>
        </p:nvSpPr>
        <p:spPr/>
        <p:txBody>
          <a:bodyPr>
            <a:normAutofit fontScale="92500"/>
          </a:bodyPr>
          <a:lstStyle/>
          <a:p>
            <a:pPr algn="just">
              <a:buNone/>
            </a:pPr>
            <a:r>
              <a:rPr lang="tr-TR" dirty="0" smtClean="0">
                <a:solidFill>
                  <a:srgbClr val="FF0000"/>
                </a:solidFill>
              </a:rPr>
              <a:t>Sebze </a:t>
            </a:r>
            <a:r>
              <a:rPr lang="tr-TR" dirty="0">
                <a:solidFill>
                  <a:srgbClr val="FF0000"/>
                </a:solidFill>
              </a:rPr>
              <a:t>yemekleri: </a:t>
            </a:r>
            <a:r>
              <a:rPr lang="tr-TR" dirty="0" err="1"/>
              <a:t>Rotiden</a:t>
            </a:r>
            <a:r>
              <a:rPr lang="tr-TR" dirty="0"/>
              <a:t> sonra servis edilen kıymetli sebzelerdir. Bunlar; kuşkonmaz, enginar ve çeşitli sebzelerdir. </a:t>
            </a:r>
            <a:endParaRPr lang="tr-TR" dirty="0" smtClean="0"/>
          </a:p>
          <a:p>
            <a:pPr algn="just">
              <a:buNone/>
            </a:pPr>
            <a:r>
              <a:rPr lang="tr-TR" dirty="0" smtClean="0">
                <a:solidFill>
                  <a:srgbClr val="FF0000"/>
                </a:solidFill>
              </a:rPr>
              <a:t>Tatlılar</a:t>
            </a:r>
            <a:r>
              <a:rPr lang="tr-TR" dirty="0">
                <a:solidFill>
                  <a:srgbClr val="FF0000"/>
                </a:solidFill>
              </a:rPr>
              <a:t>: </a:t>
            </a:r>
            <a:r>
              <a:rPr lang="tr-TR" dirty="0"/>
              <a:t>Sıcak veya soğuk olarak servis edilen tatlılardır. Bunlar; sıcak krepler, sıcak pudingler, </a:t>
            </a:r>
            <a:r>
              <a:rPr lang="tr-TR" dirty="0" err="1"/>
              <a:t>frapeler</a:t>
            </a:r>
            <a:r>
              <a:rPr lang="tr-TR" dirty="0"/>
              <a:t>, dondurmalı tatlılar ve diğer tatlılardır. </a:t>
            </a:r>
            <a:endParaRPr lang="tr-TR" dirty="0" smtClean="0"/>
          </a:p>
          <a:p>
            <a:pPr algn="just">
              <a:buNone/>
            </a:pPr>
            <a:r>
              <a:rPr lang="tr-TR" dirty="0" err="1" smtClean="0">
                <a:solidFill>
                  <a:srgbClr val="FF0000"/>
                </a:solidFill>
              </a:rPr>
              <a:t>Savoriler</a:t>
            </a:r>
            <a:r>
              <a:rPr lang="tr-TR" dirty="0">
                <a:solidFill>
                  <a:srgbClr val="FF0000"/>
                </a:solidFill>
              </a:rPr>
              <a:t>: </a:t>
            </a:r>
            <a:r>
              <a:rPr lang="tr-TR" dirty="0"/>
              <a:t>Tatlılardan sonra servis edilen, mideyi rahatlatan ve damaktaki şekerli tadı bastıran baharatlı küçük yiyeceklerdir. Bunlar; peynirli </a:t>
            </a:r>
            <a:r>
              <a:rPr lang="tr-TR" dirty="0" err="1"/>
              <a:t>tartoletler</a:t>
            </a:r>
            <a:r>
              <a:rPr lang="tr-TR" dirty="0"/>
              <a:t>, mini tostlar ve peynirli börekler, mini </a:t>
            </a:r>
            <a:r>
              <a:rPr lang="tr-TR" dirty="0" err="1"/>
              <a:t>pateler</a:t>
            </a:r>
            <a:r>
              <a:rPr lang="tr-TR" dirty="0"/>
              <a:t> ve peynir </a:t>
            </a:r>
            <a:r>
              <a:rPr lang="tr-TR" dirty="0" err="1"/>
              <a:t>furlardır</a:t>
            </a:r>
            <a:r>
              <a:rPr lang="tr-TR" dirty="0" smtClean="0"/>
              <a:t>.</a:t>
            </a:r>
          </a:p>
          <a:p>
            <a:pPr algn="just">
              <a:buNone/>
            </a:pPr>
            <a:r>
              <a:rPr lang="tr-TR" dirty="0" smtClean="0"/>
              <a:t> </a:t>
            </a:r>
            <a:r>
              <a:rPr lang="tr-TR" dirty="0" err="1">
                <a:solidFill>
                  <a:srgbClr val="FF0000"/>
                </a:solidFill>
              </a:rPr>
              <a:t>Dessertler</a:t>
            </a:r>
            <a:r>
              <a:rPr lang="tr-TR" dirty="0">
                <a:solidFill>
                  <a:srgbClr val="FF0000"/>
                </a:solidFill>
              </a:rPr>
              <a:t>: </a:t>
            </a:r>
            <a:r>
              <a:rPr lang="tr-TR" dirty="0"/>
              <a:t>Olgun peynirler, taze meyveler veya meyve kompostolarından oluşan hazmı kolaylaştırıcı özelliği sahip bir yemek grubudur.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 Menü Sıralaması</a:t>
            </a:r>
            <a:endParaRPr lang="tr-TR" dirty="0"/>
          </a:p>
        </p:txBody>
      </p:sp>
      <p:sp>
        <p:nvSpPr>
          <p:cNvPr id="3" name="2 İçerik Yer Tutucusu"/>
          <p:cNvSpPr>
            <a:spLocks noGrp="1"/>
          </p:cNvSpPr>
          <p:nvPr>
            <p:ph idx="1"/>
          </p:nvPr>
        </p:nvSpPr>
        <p:spPr/>
        <p:txBody>
          <a:bodyPr>
            <a:normAutofit/>
          </a:bodyPr>
          <a:lstStyle/>
          <a:p>
            <a:pPr algn="just"/>
            <a:r>
              <a:rPr lang="tr-TR" dirty="0"/>
              <a:t>Soğuk ordövrler </a:t>
            </a:r>
            <a:endParaRPr lang="tr-TR" dirty="0" smtClean="0"/>
          </a:p>
          <a:p>
            <a:pPr algn="just">
              <a:buNone/>
            </a:pPr>
            <a:r>
              <a:rPr lang="tr-TR" dirty="0" smtClean="0"/>
              <a:t>• </a:t>
            </a:r>
            <a:r>
              <a:rPr lang="tr-TR" dirty="0"/>
              <a:t>Çorbalar </a:t>
            </a:r>
            <a:endParaRPr lang="tr-TR" dirty="0" smtClean="0"/>
          </a:p>
          <a:p>
            <a:pPr algn="just">
              <a:buNone/>
            </a:pPr>
            <a:r>
              <a:rPr lang="tr-TR" dirty="0" smtClean="0"/>
              <a:t>• </a:t>
            </a:r>
            <a:r>
              <a:rPr lang="tr-TR" dirty="0"/>
              <a:t>Sıcak ordövrler </a:t>
            </a:r>
            <a:endParaRPr lang="tr-TR" dirty="0" smtClean="0"/>
          </a:p>
          <a:p>
            <a:pPr algn="just">
              <a:buNone/>
            </a:pPr>
            <a:r>
              <a:rPr lang="tr-TR" dirty="0" smtClean="0"/>
              <a:t>• </a:t>
            </a:r>
            <a:r>
              <a:rPr lang="tr-TR" dirty="0"/>
              <a:t>Ana yemek ve salata </a:t>
            </a:r>
            <a:endParaRPr lang="tr-TR" dirty="0" smtClean="0"/>
          </a:p>
          <a:p>
            <a:pPr algn="just">
              <a:buNone/>
            </a:pPr>
            <a:r>
              <a:rPr lang="tr-TR" dirty="0" smtClean="0"/>
              <a:t>• </a:t>
            </a:r>
            <a:r>
              <a:rPr lang="tr-TR" dirty="0"/>
              <a:t>Tatlılar veya </a:t>
            </a:r>
            <a:r>
              <a:rPr lang="tr-TR" dirty="0" err="1"/>
              <a:t>dessertler</a:t>
            </a:r>
            <a:endParaRPr lang="tr-TR" dirty="0"/>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Menü Türleri</a:t>
            </a:r>
            <a:endParaRPr lang="tr-TR" dirty="0"/>
          </a:p>
        </p:txBody>
      </p:sp>
      <p:sp>
        <p:nvSpPr>
          <p:cNvPr id="3" name="2 İçerik Yer Tutucusu"/>
          <p:cNvSpPr>
            <a:spLocks noGrp="1"/>
          </p:cNvSpPr>
          <p:nvPr>
            <p:ph idx="1"/>
          </p:nvPr>
        </p:nvSpPr>
        <p:spPr/>
        <p:txBody>
          <a:bodyPr/>
          <a:lstStyle/>
          <a:p>
            <a:pPr algn="just">
              <a:buNone/>
            </a:pPr>
            <a:r>
              <a:rPr lang="tr-TR" dirty="0" smtClean="0"/>
              <a:t>	Menü </a:t>
            </a:r>
            <a:r>
              <a:rPr lang="tr-TR" dirty="0"/>
              <a:t>çeşitleri üzerinde durulurken öğün, zaman ve fiyatlandırmanın yanında, o menünün servis edileceği mekânın veya ortamın özellikleri de bilhassa üzerinde durulması gereken konulardır. Aynı yemeklerin farklı servis ortamlarında servis edileceği bir menü tasarımı hayal edelim. Bu menüde yer alan yiyeceklerin bir restoranda, bir gemide veya bir uçakta verilmesi, yalnızca etkinlik mekânı farklılığı değil, o menü içeriğinin oluşturulabilmesi için ürün temini, ham madde ve ara mal bileşenlerinin lojistiği gibi kararların farklılaşması olarak göze çarpar. </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A280B79D-0B02-41AA-A0CB-21D933491A35}"/>
              </a:ext>
            </a:extLst>
          </p:cNvPr>
          <p:cNvSpPr>
            <a:spLocks noGrp="1" noChangeArrowheads="1"/>
          </p:cNvSpPr>
          <p:nvPr>
            <p:ph type="ctrTitle"/>
          </p:nvPr>
        </p:nvSpPr>
        <p:spPr>
          <a:xfrm>
            <a:off x="914400" y="1143001"/>
            <a:ext cx="10363200" cy="1470025"/>
          </a:xfrm>
        </p:spPr>
        <p:txBody>
          <a:bodyPr anchor="ctr"/>
          <a:lstStyle/>
          <a:p>
            <a:r>
              <a:rPr lang="tr-TR" altLang="tr-TR" sz="4400" dirty="0" smtClean="0"/>
              <a:t>Menü </a:t>
            </a:r>
            <a:r>
              <a:rPr lang="tr-TR" altLang="tr-TR" sz="4400" dirty="0" smtClean="0"/>
              <a:t>ve Yiyecek-İçecek</a:t>
            </a:r>
            <a:endParaRPr lang="tr-TR" altLang="tr-TR" sz="4400" dirty="0"/>
          </a:p>
        </p:txBody>
      </p:sp>
      <p:sp>
        <p:nvSpPr>
          <p:cNvPr id="6147" name="Rectangle 3">
            <a:extLst>
              <a:ext uri="{FF2B5EF4-FFF2-40B4-BE49-F238E27FC236}">
                <a16:creationId xmlns:a16="http://schemas.microsoft.com/office/drawing/2014/main" xmlns="" id="{F905258F-F96C-4DD7-B132-3E7AE9EEAAA2}"/>
              </a:ext>
            </a:extLst>
          </p:cNvPr>
          <p:cNvSpPr>
            <a:spLocks noGrp="1" noChangeArrowheads="1"/>
          </p:cNvSpPr>
          <p:nvPr>
            <p:ph type="subTitle" idx="1"/>
          </p:nvPr>
        </p:nvSpPr>
        <p:spPr>
          <a:xfrm>
            <a:off x="4978400" y="4082475"/>
            <a:ext cx="2235200" cy="762000"/>
          </a:xfrm>
        </p:spPr>
        <p:txBody>
          <a:bodyPr/>
          <a:lstStyle/>
          <a:p>
            <a:r>
              <a:rPr lang="tr-TR" altLang="tr-TR" sz="2800" i="1" dirty="0" smtClean="0"/>
              <a:t>Hafta 4 </a:t>
            </a:r>
            <a:endParaRPr lang="tr-TR" altLang="tr-TR" sz="2800" i="1" dirty="0"/>
          </a:p>
        </p:txBody>
      </p:sp>
      <p:pic>
        <p:nvPicPr>
          <p:cNvPr id="6148"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xmlns="" id="{5CECEE48-2E7C-42F7-BDD0-3BE516D175F6}"/>
              </a:ext>
            </a:extLst>
          </p:cNvPr>
          <p:cNvSpPr txBox="1">
            <a:spLocks noChangeArrowheads="1"/>
          </p:cNvSpPr>
          <p:nvPr/>
        </p:nvSpPr>
        <p:spPr bwMode="auto">
          <a:xfrm>
            <a:off x="2184400" y="2957729"/>
            <a:ext cx="7823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ctr" rtl="0" fontAlgn="base">
              <a:spcBef>
                <a:spcPct val="20000"/>
              </a:spcBef>
              <a:spcAft>
                <a:spcPct val="0"/>
              </a:spcAft>
              <a:buNone/>
              <a:defRPr sz="2400" kern="1200">
                <a:solidFill>
                  <a:schemeClr val="tx1"/>
                </a:solidFill>
                <a:latin typeface="+mn-lt"/>
                <a:ea typeface="+mn-ea"/>
                <a:cs typeface="+mn-cs"/>
              </a:defRPr>
            </a:lvl1pPr>
            <a:lvl2pPr marL="457200" indent="0" algn="ctr" rtl="0" fontAlgn="base">
              <a:spcBef>
                <a:spcPct val="20000"/>
              </a:spcBef>
              <a:spcAft>
                <a:spcPct val="0"/>
              </a:spcAft>
              <a:buNone/>
              <a:defRPr sz="2000" kern="1200">
                <a:solidFill>
                  <a:schemeClr val="tx1"/>
                </a:solidFill>
                <a:latin typeface="+mn-lt"/>
                <a:ea typeface="+mn-ea"/>
                <a:cs typeface="+mn-cs"/>
              </a:defRPr>
            </a:lvl2pPr>
            <a:lvl3pPr marL="914400" indent="0" algn="ctr" rtl="0" fontAlgn="base">
              <a:spcBef>
                <a:spcPct val="20000"/>
              </a:spcBef>
              <a:spcAft>
                <a:spcPct val="0"/>
              </a:spcAft>
              <a:buNone/>
              <a:defRPr sz="1800" kern="1200">
                <a:solidFill>
                  <a:schemeClr val="tx1"/>
                </a:solidFill>
                <a:latin typeface="+mn-lt"/>
                <a:ea typeface="+mn-ea"/>
                <a:cs typeface="+mn-cs"/>
              </a:defRPr>
            </a:lvl3pPr>
            <a:lvl4pPr marL="1371600" indent="0" algn="ctr" rtl="0" fontAlgn="base">
              <a:spcBef>
                <a:spcPct val="20000"/>
              </a:spcBef>
              <a:spcAft>
                <a:spcPct val="0"/>
              </a:spcAft>
              <a:buNone/>
              <a:defRPr sz="1600" kern="1200">
                <a:solidFill>
                  <a:schemeClr val="tx1"/>
                </a:solidFill>
                <a:latin typeface="+mn-lt"/>
                <a:ea typeface="+mn-ea"/>
                <a:cs typeface="+mn-cs"/>
              </a:defRPr>
            </a:lvl4pPr>
            <a:lvl5pPr marL="1828800" indent="0" algn="ctr" rtl="0" fontAlgn="base">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tr-TR" altLang="tr-TR" sz="3200" i="1" dirty="0" smtClean="0"/>
              <a:t>Menü Planlama</a:t>
            </a:r>
            <a:endParaRPr lang="tr-TR" altLang="tr-TR" sz="3200" i="1" dirty="0"/>
          </a:p>
        </p:txBody>
      </p:sp>
    </p:spTree>
    <p:extLst>
      <p:ext uri="{BB962C8B-B14F-4D97-AF65-F5344CB8AC3E}">
        <p14:creationId xmlns:p14="http://schemas.microsoft.com/office/powerpoint/2010/main" val="2412148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ÖĞÜN MENÜLERİ</a:t>
            </a:r>
          </a:p>
        </p:txBody>
      </p:sp>
      <p:sp>
        <p:nvSpPr>
          <p:cNvPr id="3" name="2 İçerik Yer Tutucusu"/>
          <p:cNvSpPr>
            <a:spLocks noGrp="1"/>
          </p:cNvSpPr>
          <p:nvPr>
            <p:ph idx="1"/>
          </p:nvPr>
        </p:nvSpPr>
        <p:spPr>
          <a:xfrm>
            <a:off x="838200" y="1358537"/>
            <a:ext cx="10515600" cy="4818426"/>
          </a:xfrm>
        </p:spPr>
        <p:txBody>
          <a:bodyPr/>
          <a:lstStyle/>
          <a:p>
            <a:pPr marL="0" indent="0" algn="just">
              <a:buNone/>
            </a:pPr>
            <a:r>
              <a:rPr lang="tr-TR" dirty="0"/>
              <a:t>Öğün menüleri, gün içinde sunulan menülerdir. Yemeğin günün hangi saati yenecek olması temel belirleyicidir. Bu nedenle kahvaltı, geç kahvaltı, öğle yemeği, akşam yemeği ve geç akşam yemeği menüleri ele alınmıştır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Kahvaltı Menüsü</a:t>
            </a:r>
          </a:p>
        </p:txBody>
      </p:sp>
      <p:sp>
        <p:nvSpPr>
          <p:cNvPr id="3" name="2 İçerik Yer Tutucusu"/>
          <p:cNvSpPr>
            <a:spLocks noGrp="1"/>
          </p:cNvSpPr>
          <p:nvPr>
            <p:ph idx="1"/>
          </p:nvPr>
        </p:nvSpPr>
        <p:spPr/>
        <p:txBody>
          <a:bodyPr/>
          <a:lstStyle/>
          <a:p>
            <a:pPr algn="just">
              <a:buNone/>
            </a:pPr>
            <a:r>
              <a:rPr lang="tr-TR" dirty="0" smtClean="0"/>
              <a:t>	Kahvaltı </a:t>
            </a:r>
            <a:r>
              <a:rPr lang="tr-TR" dirty="0"/>
              <a:t>menüleri oldukça standart menülerdir. Yörelere göre de değişiklik gösterebilmektedir. Kahvaltı menülerinin en önemli özelliği basit, hızlı ve ucuz olmasıdır. Konuklar, kahvaltı menüsünde fiyata daha duyarlıdırlar ve genellikle servisin çabuk ve hızlı olmasını arzu etmektedirler. Belli başlı kahvaltı yiyecekleri arasında meyve suyu, süt, sütlü kahve, çay, tost ya da ufak ekmekler, bal, reçel, zeytin ve yumurta sayılabilir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Açık Büfe </a:t>
            </a:r>
            <a:r>
              <a:rPr lang="tr-TR" dirty="0" smtClean="0"/>
              <a:t>Kahvaltı</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Self </a:t>
            </a:r>
            <a:r>
              <a:rPr lang="tr-TR" dirty="0"/>
              <a:t>servis sistemine dayanan bir kahvaltı türüdür. Konuğun istediği yiyeceği ve içeceği büfeden kendisinin alarak yapmış olduğu kahvaltı çeşididir. Günümüzde otel işletmelerinin çoğunda görülen kahvaltı şeklidir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678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Açık büfede genellikle; </a:t>
            </a:r>
            <a:endParaRPr lang="tr-TR" dirty="0"/>
          </a:p>
        </p:txBody>
      </p:sp>
      <p:sp>
        <p:nvSpPr>
          <p:cNvPr id="3" name="İçerik Yer Tutucusu 2"/>
          <p:cNvSpPr>
            <a:spLocks noGrp="1"/>
          </p:cNvSpPr>
          <p:nvPr>
            <p:ph idx="1"/>
          </p:nvPr>
        </p:nvSpPr>
        <p:spPr>
          <a:xfrm>
            <a:off x="838200" y="1502229"/>
            <a:ext cx="10515600" cy="4674734"/>
          </a:xfrm>
        </p:spPr>
        <p:txBody>
          <a:bodyPr>
            <a:normAutofit fontScale="77500" lnSpcReduction="20000"/>
          </a:bodyPr>
          <a:lstStyle/>
          <a:p>
            <a:pPr algn="just"/>
            <a:r>
              <a:rPr lang="tr-TR" dirty="0"/>
              <a:t>Ekmek ve çeşitleri </a:t>
            </a:r>
            <a:endParaRPr lang="tr-TR" dirty="0" smtClean="0"/>
          </a:p>
          <a:p>
            <a:pPr marL="0" indent="0" algn="just">
              <a:buNone/>
            </a:pPr>
            <a:r>
              <a:rPr lang="tr-TR" dirty="0" smtClean="0"/>
              <a:t>• </a:t>
            </a:r>
            <a:r>
              <a:rPr lang="tr-TR" dirty="0"/>
              <a:t>Kurabiye çeşitleri </a:t>
            </a:r>
            <a:endParaRPr lang="tr-TR" dirty="0" smtClean="0"/>
          </a:p>
          <a:p>
            <a:pPr marL="0" indent="0" algn="just">
              <a:buNone/>
            </a:pPr>
            <a:r>
              <a:rPr lang="tr-TR" dirty="0" smtClean="0"/>
              <a:t>• </a:t>
            </a:r>
            <a:r>
              <a:rPr lang="tr-TR" dirty="0"/>
              <a:t>Poğaça ve çörek çeşitleri </a:t>
            </a:r>
            <a:endParaRPr lang="tr-TR" dirty="0" smtClean="0"/>
          </a:p>
          <a:p>
            <a:pPr marL="0" indent="0" algn="just">
              <a:buNone/>
            </a:pPr>
            <a:r>
              <a:rPr lang="tr-TR" dirty="0" smtClean="0"/>
              <a:t>• </a:t>
            </a:r>
            <a:r>
              <a:rPr lang="tr-TR" dirty="0"/>
              <a:t>Börek çeşitleri </a:t>
            </a:r>
            <a:endParaRPr lang="tr-TR" dirty="0" smtClean="0"/>
          </a:p>
          <a:p>
            <a:pPr marL="0" indent="0" algn="just">
              <a:buNone/>
            </a:pPr>
            <a:r>
              <a:rPr lang="tr-TR" dirty="0" smtClean="0"/>
              <a:t>• </a:t>
            </a:r>
            <a:r>
              <a:rPr lang="tr-TR" dirty="0"/>
              <a:t>Peynir çeşitleri </a:t>
            </a:r>
            <a:endParaRPr lang="tr-TR" dirty="0" smtClean="0"/>
          </a:p>
          <a:p>
            <a:pPr marL="0" indent="0" algn="just">
              <a:buNone/>
            </a:pPr>
            <a:r>
              <a:rPr lang="tr-TR" dirty="0" smtClean="0"/>
              <a:t>• </a:t>
            </a:r>
            <a:r>
              <a:rPr lang="tr-TR" dirty="0"/>
              <a:t>Zeytin çeşitleri </a:t>
            </a:r>
            <a:endParaRPr lang="tr-TR" dirty="0" smtClean="0"/>
          </a:p>
          <a:p>
            <a:pPr marL="0" indent="0" algn="just">
              <a:buNone/>
            </a:pPr>
            <a:r>
              <a:rPr lang="tr-TR" dirty="0" smtClean="0"/>
              <a:t>• </a:t>
            </a:r>
            <a:r>
              <a:rPr lang="tr-TR" dirty="0" err="1"/>
              <a:t>Kornfleks</a:t>
            </a:r>
            <a:r>
              <a:rPr lang="tr-TR" dirty="0"/>
              <a:t> çeşitleri </a:t>
            </a:r>
            <a:endParaRPr lang="tr-TR" dirty="0" smtClean="0"/>
          </a:p>
          <a:p>
            <a:pPr marL="0" indent="0" algn="just">
              <a:buNone/>
            </a:pPr>
            <a:r>
              <a:rPr lang="tr-TR" dirty="0" smtClean="0"/>
              <a:t>• </a:t>
            </a:r>
            <a:r>
              <a:rPr lang="tr-TR" dirty="0"/>
              <a:t>Salam ve sosis çeşitleri </a:t>
            </a:r>
            <a:endParaRPr lang="tr-TR" dirty="0" smtClean="0"/>
          </a:p>
          <a:p>
            <a:pPr marL="0" indent="0" algn="just">
              <a:buNone/>
            </a:pPr>
            <a:r>
              <a:rPr lang="tr-TR" dirty="0" smtClean="0"/>
              <a:t>• </a:t>
            </a:r>
            <a:r>
              <a:rPr lang="tr-TR" dirty="0"/>
              <a:t>Reçel ve bal çeşitleri </a:t>
            </a:r>
            <a:endParaRPr lang="tr-TR" dirty="0" smtClean="0"/>
          </a:p>
          <a:p>
            <a:pPr marL="0" indent="0" algn="just">
              <a:buNone/>
            </a:pPr>
            <a:r>
              <a:rPr lang="tr-TR" dirty="0" smtClean="0"/>
              <a:t>• </a:t>
            </a:r>
            <a:r>
              <a:rPr lang="tr-TR" dirty="0"/>
              <a:t>Yağ çeşitleri </a:t>
            </a:r>
            <a:endParaRPr lang="tr-TR" dirty="0" smtClean="0"/>
          </a:p>
          <a:p>
            <a:pPr marL="0" indent="0" algn="just">
              <a:buNone/>
            </a:pPr>
            <a:r>
              <a:rPr lang="tr-TR" dirty="0" smtClean="0"/>
              <a:t>• </a:t>
            </a:r>
            <a:r>
              <a:rPr lang="tr-TR" dirty="0"/>
              <a:t>Yumurta çeşitleri </a:t>
            </a:r>
            <a:endParaRPr lang="tr-TR" dirty="0" smtClean="0"/>
          </a:p>
          <a:p>
            <a:pPr marL="0" indent="0" algn="just">
              <a:buNone/>
            </a:pPr>
            <a:r>
              <a:rPr lang="tr-TR" dirty="0" smtClean="0"/>
              <a:t>• </a:t>
            </a:r>
            <a:r>
              <a:rPr lang="tr-TR" dirty="0"/>
              <a:t>Çeşitli meyve suları </a:t>
            </a:r>
            <a:endParaRPr lang="tr-TR" dirty="0" smtClean="0"/>
          </a:p>
          <a:p>
            <a:pPr marL="0" indent="0" algn="just">
              <a:buNone/>
            </a:pPr>
            <a:r>
              <a:rPr lang="tr-TR" dirty="0" smtClean="0"/>
              <a:t>• </a:t>
            </a:r>
            <a:r>
              <a:rPr lang="tr-TR" dirty="0"/>
              <a:t>Süt, çay ve kahve gibi içecekler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10027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Standart </a:t>
            </a:r>
            <a:r>
              <a:rPr lang="tr-TR" dirty="0" smtClean="0"/>
              <a:t>Kahvaltı</a:t>
            </a:r>
            <a:endParaRPr lang="tr-TR" dirty="0"/>
          </a:p>
        </p:txBody>
      </p:sp>
      <p:sp>
        <p:nvSpPr>
          <p:cNvPr id="3" name="İçerik Yer Tutucusu 2"/>
          <p:cNvSpPr>
            <a:spLocks noGrp="1"/>
          </p:cNvSpPr>
          <p:nvPr>
            <p:ph idx="1"/>
          </p:nvPr>
        </p:nvSpPr>
        <p:spPr/>
        <p:txBody>
          <a:bodyPr/>
          <a:lstStyle/>
          <a:p>
            <a:pPr marL="0" indent="0" algn="just">
              <a:buNone/>
            </a:pPr>
            <a:r>
              <a:rPr lang="tr-TR" dirty="0" smtClean="0"/>
              <a:t>En </a:t>
            </a:r>
            <a:r>
              <a:rPr lang="tr-TR" dirty="0"/>
              <a:t>sade kahvaltı türüdür. Türkiye, Almanya, Fransa ve İsviçre’de en çok sunulan kahvaltı türüdür. </a:t>
            </a:r>
            <a:endParaRPr lang="tr-TR" dirty="0" smtClean="0"/>
          </a:p>
          <a:p>
            <a:pPr marL="0" indent="0" algn="just">
              <a:buNone/>
            </a:pPr>
            <a:r>
              <a:rPr lang="tr-TR" dirty="0" smtClean="0"/>
              <a:t>• </a:t>
            </a:r>
            <a:r>
              <a:rPr lang="tr-TR" dirty="0"/>
              <a:t>Ekmek (sandviç, tost gibi) </a:t>
            </a:r>
            <a:endParaRPr lang="tr-TR" dirty="0" smtClean="0"/>
          </a:p>
          <a:p>
            <a:pPr marL="0" indent="0" algn="just">
              <a:buNone/>
            </a:pPr>
            <a:r>
              <a:rPr lang="tr-TR" dirty="0" smtClean="0"/>
              <a:t>• </a:t>
            </a:r>
            <a:r>
              <a:rPr lang="tr-TR" dirty="0"/>
              <a:t>Reçel ya da marmelat </a:t>
            </a:r>
            <a:endParaRPr lang="tr-TR" dirty="0" smtClean="0"/>
          </a:p>
          <a:p>
            <a:pPr marL="0" indent="0" algn="just">
              <a:buNone/>
            </a:pPr>
            <a:r>
              <a:rPr lang="tr-TR" dirty="0" smtClean="0"/>
              <a:t>• </a:t>
            </a:r>
            <a:r>
              <a:rPr lang="tr-TR" dirty="0"/>
              <a:t>Tereyağı ya da margarin </a:t>
            </a:r>
            <a:endParaRPr lang="tr-TR" dirty="0" smtClean="0"/>
          </a:p>
          <a:p>
            <a:pPr marL="0" indent="0" algn="just">
              <a:buNone/>
            </a:pPr>
            <a:r>
              <a:rPr lang="tr-TR" dirty="0" smtClean="0"/>
              <a:t>• </a:t>
            </a:r>
            <a:r>
              <a:rPr lang="tr-TR" dirty="0"/>
              <a:t>Bal </a:t>
            </a:r>
            <a:endParaRPr lang="tr-TR" dirty="0" smtClean="0"/>
          </a:p>
          <a:p>
            <a:pPr marL="0" indent="0" algn="just">
              <a:buNone/>
            </a:pPr>
            <a:r>
              <a:rPr lang="tr-TR" dirty="0" smtClean="0"/>
              <a:t>• </a:t>
            </a:r>
            <a:r>
              <a:rPr lang="tr-TR" dirty="0"/>
              <a:t>Peynir ve </a:t>
            </a:r>
            <a:r>
              <a:rPr lang="tr-TR" dirty="0" smtClean="0"/>
              <a:t>zeytin</a:t>
            </a:r>
          </a:p>
          <a:p>
            <a:pPr marL="0" indent="0" algn="just">
              <a:buNone/>
            </a:pPr>
            <a:r>
              <a:rPr lang="tr-TR" dirty="0" smtClean="0"/>
              <a:t> </a:t>
            </a:r>
            <a:r>
              <a:rPr lang="tr-TR" dirty="0"/>
              <a:t>• Kahve, çay ve süt gibi içecekler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03369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Kontinental</a:t>
            </a:r>
            <a:r>
              <a:rPr lang="tr-TR" dirty="0" smtClean="0"/>
              <a:t> Kahvaltı</a:t>
            </a:r>
            <a:endParaRPr lang="tr-TR" dirty="0"/>
          </a:p>
        </p:txBody>
      </p:sp>
      <p:sp>
        <p:nvSpPr>
          <p:cNvPr id="3" name="İçerik Yer Tutucusu 2"/>
          <p:cNvSpPr>
            <a:spLocks noGrp="1"/>
          </p:cNvSpPr>
          <p:nvPr>
            <p:ph idx="1"/>
          </p:nvPr>
        </p:nvSpPr>
        <p:spPr/>
        <p:txBody>
          <a:bodyPr/>
          <a:lstStyle/>
          <a:p>
            <a:pPr marL="0" indent="0" algn="just">
              <a:buNone/>
            </a:pPr>
            <a:r>
              <a:rPr lang="tr-TR" dirty="0" smtClean="0"/>
              <a:t>• </a:t>
            </a:r>
            <a:r>
              <a:rPr lang="tr-TR" dirty="0"/>
              <a:t>Karışık ekmek sepeti </a:t>
            </a:r>
            <a:endParaRPr lang="tr-TR" dirty="0" smtClean="0"/>
          </a:p>
          <a:p>
            <a:pPr marL="0" indent="0" algn="just">
              <a:buNone/>
            </a:pPr>
            <a:r>
              <a:rPr lang="tr-TR" dirty="0" smtClean="0"/>
              <a:t>• </a:t>
            </a:r>
            <a:r>
              <a:rPr lang="tr-TR" dirty="0"/>
              <a:t>Reçel ya da bal </a:t>
            </a:r>
            <a:endParaRPr lang="tr-TR" dirty="0" smtClean="0"/>
          </a:p>
          <a:p>
            <a:pPr marL="0" indent="0" algn="just">
              <a:buNone/>
            </a:pPr>
            <a:r>
              <a:rPr lang="tr-TR" dirty="0" smtClean="0"/>
              <a:t>• </a:t>
            </a:r>
            <a:r>
              <a:rPr lang="tr-TR" dirty="0"/>
              <a:t>Tereyağı ya da margarin </a:t>
            </a:r>
            <a:endParaRPr lang="tr-TR" dirty="0" smtClean="0"/>
          </a:p>
          <a:p>
            <a:pPr marL="0" indent="0" algn="just">
              <a:buNone/>
            </a:pPr>
            <a:r>
              <a:rPr lang="tr-TR" dirty="0" smtClean="0"/>
              <a:t>• </a:t>
            </a:r>
            <a:r>
              <a:rPr lang="tr-TR" dirty="0"/>
              <a:t>Çay, kahve ya da kakao gibi içecekler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6396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Amerikan Tipi </a:t>
            </a:r>
            <a:r>
              <a:rPr lang="tr-TR" dirty="0" smtClean="0"/>
              <a:t>Kahvaltı</a:t>
            </a:r>
            <a:endParaRPr lang="tr-TR" dirty="0"/>
          </a:p>
        </p:txBody>
      </p:sp>
      <p:sp>
        <p:nvSpPr>
          <p:cNvPr id="3" name="İçerik Yer Tutucusu 2"/>
          <p:cNvSpPr>
            <a:spLocks noGrp="1"/>
          </p:cNvSpPr>
          <p:nvPr>
            <p:ph idx="1"/>
          </p:nvPr>
        </p:nvSpPr>
        <p:spPr/>
        <p:txBody>
          <a:bodyPr/>
          <a:lstStyle/>
          <a:p>
            <a:pPr marL="0" indent="0" algn="just">
              <a:buNone/>
            </a:pPr>
            <a:r>
              <a:rPr lang="tr-TR" dirty="0" smtClean="0"/>
              <a:t>• </a:t>
            </a:r>
            <a:r>
              <a:rPr lang="tr-TR" dirty="0"/>
              <a:t>Karışık ekmek sepeti </a:t>
            </a:r>
            <a:endParaRPr lang="tr-TR" dirty="0" smtClean="0"/>
          </a:p>
          <a:p>
            <a:pPr marL="0" indent="0" algn="just">
              <a:buNone/>
            </a:pPr>
            <a:r>
              <a:rPr lang="tr-TR" dirty="0" smtClean="0"/>
              <a:t>• </a:t>
            </a:r>
            <a:r>
              <a:rPr lang="tr-TR" dirty="0"/>
              <a:t>Bal, reçel ve tereyağı </a:t>
            </a:r>
            <a:endParaRPr lang="tr-TR" dirty="0" smtClean="0"/>
          </a:p>
          <a:p>
            <a:pPr marL="0" indent="0" algn="just">
              <a:buNone/>
            </a:pPr>
            <a:r>
              <a:rPr lang="tr-TR" dirty="0" smtClean="0"/>
              <a:t>• </a:t>
            </a:r>
            <a:r>
              <a:rPr lang="tr-TR" dirty="0"/>
              <a:t>Taze yumurta </a:t>
            </a:r>
            <a:endParaRPr lang="tr-TR" dirty="0" smtClean="0"/>
          </a:p>
          <a:p>
            <a:pPr marL="0" indent="0" algn="just">
              <a:buNone/>
            </a:pPr>
            <a:r>
              <a:rPr lang="tr-TR" dirty="0" smtClean="0"/>
              <a:t>• </a:t>
            </a:r>
            <a:r>
              <a:rPr lang="tr-TR" dirty="0"/>
              <a:t>Taze portakal suyu ve greyfurt suyu </a:t>
            </a:r>
            <a:endParaRPr lang="tr-TR" dirty="0" smtClean="0"/>
          </a:p>
          <a:p>
            <a:pPr marL="0" indent="0" algn="just">
              <a:buNone/>
            </a:pPr>
            <a:r>
              <a:rPr lang="tr-TR" dirty="0" smtClean="0"/>
              <a:t>• </a:t>
            </a:r>
            <a:r>
              <a:rPr lang="tr-TR" dirty="0"/>
              <a:t>Taze meyve salatası ya da domates suyu </a:t>
            </a:r>
            <a:endParaRPr lang="tr-TR" dirty="0" smtClean="0"/>
          </a:p>
          <a:p>
            <a:pPr marL="0" indent="0" algn="just">
              <a:buNone/>
            </a:pPr>
            <a:r>
              <a:rPr lang="tr-TR" dirty="0" smtClean="0"/>
              <a:t>• </a:t>
            </a:r>
            <a:r>
              <a:rPr lang="tr-TR" dirty="0"/>
              <a:t>Çay, kahve ya da kakao gibi içecekler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2755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Öğle Yemeği Menüleri</a:t>
            </a:r>
          </a:p>
        </p:txBody>
      </p:sp>
      <p:sp>
        <p:nvSpPr>
          <p:cNvPr id="3" name="İçerik Yer Tutucusu 2"/>
          <p:cNvSpPr>
            <a:spLocks noGrp="1"/>
          </p:cNvSpPr>
          <p:nvPr>
            <p:ph idx="1"/>
          </p:nvPr>
        </p:nvSpPr>
        <p:spPr/>
        <p:txBody>
          <a:bodyPr/>
          <a:lstStyle/>
          <a:p>
            <a:pPr marL="0" indent="0" algn="just">
              <a:buNone/>
            </a:pPr>
            <a:r>
              <a:rPr lang="tr-TR" dirty="0"/>
              <a:t>Öğle yemeği menülerinde genellikle kolay ve hızlı hazırlanabilen yiyecekler bulunmaktadır. Bunlara sandviçler, çorbalar ve salatalar örnek verilebilir. Öğle yemeğinde hazırlanan yiyecekler, akşam yemeği menüsüne göre biraz daha hafif olmalıdır. Öğle yemeğinde ağır yemekler yendiğinde konuklar hazım güçlüğü ve yorgunluk hissedebilirler. Bu yüzden hafif yiyecekleri tüketmek, bu tür sorunların yaşanmasını önleyebilir. Çoğu insan iş yerlerine yakın yerlerde öğle yemeği yemeyi tercih etmektedir.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841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Akşam Yemeği Menüleri</a:t>
            </a:r>
          </a:p>
        </p:txBody>
      </p:sp>
      <p:sp>
        <p:nvSpPr>
          <p:cNvPr id="3" name="İçerik Yer Tutucusu 2"/>
          <p:cNvSpPr>
            <a:spLocks noGrp="1"/>
          </p:cNvSpPr>
          <p:nvPr>
            <p:ph idx="1"/>
          </p:nvPr>
        </p:nvSpPr>
        <p:spPr/>
        <p:txBody>
          <a:bodyPr/>
          <a:lstStyle/>
          <a:p>
            <a:pPr marL="0" indent="0" algn="just">
              <a:buNone/>
            </a:pPr>
            <a:r>
              <a:rPr lang="tr-TR" dirty="0"/>
              <a:t>Akşam yemeği menüsü, genelde konaklama işletmeleri içinde yer alan ve bağımsız olarak çalışan yiyecek ve içecek işletmelerinde 19.00-21.00 saatleri arasında uygulanmaktadır. Ancak daha uzun süre ile uygulandığı yerler de mevcuttur. Akşam yemekleri, iş toplantıları için yapılabildiği gibi, yorgunluk atma, güzel zaman geçirme şeklinde de gerçekleştiğinden öğle yemeğine göre biraz daha uzun sürmektedir. Bu sebeplerden dolayı akşam yemeği menüleri, daha zengin bir içeriğe sahip olmak zorundadır. İnsanlar, akşam yemekleri için daha fazla para ödemeye hazırdırlar. Bu yüzden de akşam yemeklerinde daha fazla seçenek olmasını beklemektedirler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7878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Geç Kahvaltı (Brunch) Menüleri</a:t>
            </a:r>
          </a:p>
        </p:txBody>
      </p:sp>
      <p:sp>
        <p:nvSpPr>
          <p:cNvPr id="3" name="İçerik Yer Tutucusu 2"/>
          <p:cNvSpPr>
            <a:spLocks noGrp="1"/>
          </p:cNvSpPr>
          <p:nvPr>
            <p:ph idx="1"/>
          </p:nvPr>
        </p:nvSpPr>
        <p:spPr/>
        <p:txBody>
          <a:bodyPr/>
          <a:lstStyle/>
          <a:p>
            <a:pPr marL="0" indent="0" algn="just">
              <a:buNone/>
            </a:pPr>
            <a:r>
              <a:rPr lang="tr-TR" dirty="0"/>
              <a:t>Kahvaltı ve öğle yemeği arasında kalan zaman diliminde hazırlanan menüdür. Bu yüzden hem kahvaltı menüsünün hem de öğle yemeği menüsünün özelliklerini bir arada bulundurur. Ekmek çeşitleri, reçeller, peynir çeşitleri ve meyve suları gibi kahvaltı ögelerinin yanında, bu menüde hafif et ve sebze yemekleri de bulunur. Genellikle çabuk hazırlanabilen yiyeceklerden oluşur.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8391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22407"/>
          </a:xfrm>
        </p:spPr>
        <p:txBody>
          <a:bodyPr/>
          <a:lstStyle/>
          <a:p>
            <a:r>
              <a:rPr lang="tr-TR" dirty="0" smtClean="0">
                <a:solidFill>
                  <a:srgbClr val="FF0000"/>
                </a:solidFill>
              </a:rPr>
              <a:t>Giriş</a:t>
            </a:r>
            <a:endParaRPr lang="tr-TR" dirty="0">
              <a:solidFill>
                <a:srgbClr val="FF0000"/>
              </a:solidFill>
            </a:endParaRPr>
          </a:p>
        </p:txBody>
      </p:sp>
      <p:sp>
        <p:nvSpPr>
          <p:cNvPr id="3" name="İçerik Yer Tutucusu 2"/>
          <p:cNvSpPr>
            <a:spLocks noGrp="1"/>
          </p:cNvSpPr>
          <p:nvPr>
            <p:ph idx="1"/>
          </p:nvPr>
        </p:nvSpPr>
        <p:spPr>
          <a:xfrm>
            <a:off x="522514" y="1187532"/>
            <a:ext cx="11162804" cy="4989431"/>
          </a:xfrm>
        </p:spPr>
        <p:txBody>
          <a:bodyPr>
            <a:normAutofit/>
          </a:bodyPr>
          <a:lstStyle/>
          <a:p>
            <a:pPr marL="457200" lvl="1" indent="0" algn="just">
              <a:buNone/>
            </a:pPr>
            <a:r>
              <a:rPr lang="tr-TR" dirty="0" smtClean="0"/>
              <a:t>	Menü ön ve arka hizmetlerde , donatım, stoklar,  sabit varlıklar ve </a:t>
            </a:r>
            <a:r>
              <a:rPr lang="tr-TR" dirty="0" err="1" smtClean="0"/>
              <a:t>işgören</a:t>
            </a:r>
            <a:r>
              <a:rPr lang="tr-TR" dirty="0" smtClean="0"/>
              <a:t> gibi kaynaklar açısından etkin bir yönetim fonksiyonlarını sağlama özelliği ile temel ve stratejik bir yönetim aracıdır.</a:t>
            </a:r>
          </a:p>
          <a:p>
            <a:pPr marL="457200" lvl="1" indent="0" algn="just">
              <a:buNone/>
            </a:pPr>
            <a:r>
              <a:rPr lang="tr-TR" dirty="0" smtClean="0"/>
              <a:t>	Menü, </a:t>
            </a:r>
            <a:r>
              <a:rPr lang="tr-TR" dirty="0"/>
              <a:t>birçok işletmede fiyatlarına göre veya kullanım sıklığına göre belirlenmektedir. Fiyatlandırma ve kullanım sıklığı dışında, hizmet sunulacak kişi sayısına, sunulacak ürünlerin kalitesine, etkinlik mekânına, kim tarafından hazırlandığına göre de çeşit menü türleri </a:t>
            </a:r>
            <a:r>
              <a:rPr lang="tr-TR" dirty="0" smtClean="0"/>
              <a:t>bulunmaktadır.</a:t>
            </a:r>
          </a:p>
          <a:p>
            <a:pPr marL="457200" lvl="1" indent="0" algn="just">
              <a:buNone/>
            </a:pPr>
            <a:r>
              <a:rPr lang="tr-TR" dirty="0"/>
              <a:t>	</a:t>
            </a:r>
            <a:r>
              <a:rPr lang="tr-TR" dirty="0" smtClean="0"/>
              <a:t>Yiyecek-içeceklerin analizinin yapılması ve yiyecek-içecek politikasının belirlenmesi iki unsurdan oluşur;</a:t>
            </a:r>
          </a:p>
          <a:p>
            <a:pPr marL="457200" lvl="1" indent="0" algn="just">
              <a:buNone/>
            </a:pPr>
            <a:r>
              <a:rPr lang="tr-TR" dirty="0" smtClean="0"/>
              <a:t>1-Yiyecek-içeceklerin yaşam dönemi</a:t>
            </a:r>
          </a:p>
          <a:p>
            <a:pPr marL="457200" lvl="1" indent="0" algn="just">
              <a:buNone/>
            </a:pPr>
            <a:r>
              <a:rPr lang="tr-TR" dirty="0" smtClean="0"/>
              <a:t>2-Yatırım yapıp yapmama kararı</a:t>
            </a:r>
            <a:endParaRPr lang="tr-TR" dirty="0" smtClean="0"/>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2837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Geç Akşam Yemeği Menüleri</a:t>
            </a:r>
          </a:p>
        </p:txBody>
      </p:sp>
      <p:sp>
        <p:nvSpPr>
          <p:cNvPr id="3" name="İçerik Yer Tutucusu 2"/>
          <p:cNvSpPr>
            <a:spLocks noGrp="1"/>
          </p:cNvSpPr>
          <p:nvPr>
            <p:ph idx="1"/>
          </p:nvPr>
        </p:nvSpPr>
        <p:spPr/>
        <p:txBody>
          <a:bodyPr/>
          <a:lstStyle/>
          <a:p>
            <a:pPr marL="0" indent="0" algn="just">
              <a:buNone/>
            </a:pPr>
            <a:r>
              <a:rPr lang="tr-TR" dirty="0"/>
              <a:t>Geç akşam yemeği menülerinde akşam beslenmesinden farklı olarak daha hafif yemekler ve içecekler yer alır. Bu menünün amacı, erken saatlerde yenen akşam yemekleri nedeniyle acıkmış kişilere bir alternatif sunmak, işi sebebiyle geç saatlere kadar çalışanlara hizmet vermek, performans sanatçıları veya bu gösterileri takip edenlerin yenilenmesini sağlamak şeklinde tanımlanabilir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6794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p:txBody>
          <a:bodyPr/>
          <a:lstStyle/>
          <a:p>
            <a:pPr algn="just">
              <a:buNone/>
            </a:pPr>
            <a:r>
              <a:rPr lang="tr-TR" dirty="0"/>
              <a:t>Menüler en genel ifadeyle sınıflamaya tabi tutulduğunda klasik ve modern olarak iki aşamada incelenmektedir. Klasik Menü 20. yüzyılın ilk yarısına kadar olan sürede içinde yemeklerin gruplandırılışını ve servis sırasını gösteren menüdür. Uzun yıllar sonunda yemekler gruplanmış, her gruba giren yemekler belirlenmiş ve bunlar insanların damak zevkine, yemek kültürüne ve beslenme ihtiyaçlarına göre bir sıraya dizilmiştir</a:t>
            </a:r>
          </a:p>
        </p:txBody>
      </p:sp>
      <p:pic>
        <p:nvPicPr>
          <p:cNvPr id="4" name="Picture 4" descr="sunu">
            <a:extLst>
              <a:ext uri="{FF2B5EF4-FFF2-40B4-BE49-F238E27FC236}">
                <a16:creationId xmlns:a16="http://schemas.microsoft.com/office/drawing/2014/main" xmlns="" id="{571ECC9D-3C97-4A2E-A8AA-BEBCE23FD8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888038"/>
            <a:ext cx="12192000" cy="969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576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6"/>
            <a:ext cx="10515600" cy="537400"/>
          </a:xfrm>
        </p:spPr>
        <p:txBody>
          <a:bodyPr>
            <a:normAutofit/>
          </a:bodyPr>
          <a:lstStyle/>
          <a:p>
            <a:pPr algn="ctr"/>
            <a:r>
              <a:rPr lang="tr-TR" sz="2400" u="sng" dirty="0" smtClean="0">
                <a:solidFill>
                  <a:srgbClr val="FF0000"/>
                </a:solidFill>
              </a:rPr>
              <a:t>Yemek bölümü ve sırası kavramı</a:t>
            </a:r>
            <a:endParaRPr lang="tr-TR" sz="2400" u="sng" dirty="0">
              <a:solidFill>
                <a:srgbClr val="FF0000"/>
              </a:solidFill>
            </a:endParaRPr>
          </a:p>
        </p:txBody>
      </p:sp>
      <p:sp>
        <p:nvSpPr>
          <p:cNvPr id="3" name="İçerik Yer Tutucusu 2"/>
          <p:cNvSpPr>
            <a:spLocks noGrp="1"/>
          </p:cNvSpPr>
          <p:nvPr>
            <p:ph idx="1"/>
          </p:nvPr>
        </p:nvSpPr>
        <p:spPr>
          <a:xfrm>
            <a:off x="838200" y="866899"/>
            <a:ext cx="10515600" cy="5310064"/>
          </a:xfrm>
        </p:spPr>
        <p:txBody>
          <a:bodyPr/>
          <a:lstStyle/>
          <a:p>
            <a:pPr marL="0" indent="0">
              <a:buNone/>
            </a:pPr>
            <a:r>
              <a:rPr lang="tr-TR" dirty="0" smtClean="0"/>
              <a:t>	Birbiriyle uyumlu yiyecek-içeceklerin belli bir sıra dahilinde bir araya getirilmesiyle oluşturulan yiyecek-içeceklere </a:t>
            </a:r>
            <a:r>
              <a:rPr lang="tr-TR" b="1" u="sng" dirty="0" smtClean="0">
                <a:solidFill>
                  <a:srgbClr val="FF0000"/>
                </a:solidFill>
              </a:rPr>
              <a:t>yemek bölümü </a:t>
            </a:r>
            <a:r>
              <a:rPr lang="tr-TR" dirty="0" smtClean="0"/>
              <a:t>adı verilir. Yemek bölümü ayrıca yiyecek-içecek servisinde bir kerede sunulan yiyecek-içecek anlamına da gelir.</a:t>
            </a:r>
          </a:p>
          <a:p>
            <a:pPr marL="0" indent="0">
              <a:buNone/>
            </a:pPr>
            <a:r>
              <a:rPr lang="tr-TR" dirty="0"/>
              <a:t>	</a:t>
            </a:r>
            <a:r>
              <a:rPr lang="tr-TR" dirty="0" smtClean="0"/>
              <a:t>Bir yemek servisinde bir kerede sunulan birbirinden farklı her bir yiyeceğe </a:t>
            </a:r>
            <a:r>
              <a:rPr lang="tr-TR" b="1" u="sng" dirty="0" smtClean="0">
                <a:solidFill>
                  <a:srgbClr val="FF0000"/>
                </a:solidFill>
              </a:rPr>
              <a:t>yemek çeşidi </a:t>
            </a:r>
            <a:r>
              <a:rPr lang="tr-TR" dirty="0" smtClean="0"/>
              <a:t>denir. (Sabah, öğle, akşam vs.)</a:t>
            </a:r>
          </a:p>
          <a:p>
            <a:pPr marL="0" indent="0">
              <a:buNone/>
            </a:pPr>
            <a:r>
              <a:rPr lang="tr-TR" dirty="0"/>
              <a:t>	</a:t>
            </a:r>
            <a:r>
              <a:rPr lang="tr-TR" dirty="0" smtClean="0"/>
              <a:t>Bir yemek servisinde </a:t>
            </a:r>
            <a:r>
              <a:rPr lang="tr-TR" b="1" dirty="0" smtClean="0">
                <a:solidFill>
                  <a:srgbClr val="FF0000"/>
                </a:solidFill>
              </a:rPr>
              <a:t>yiyeceklerin sırası ; </a:t>
            </a:r>
            <a:r>
              <a:rPr lang="tr-TR" dirty="0" smtClean="0"/>
              <a:t>a)iştah açıcı yiyeceklerden başlar, b)hafif yiyeceklerle gelişir, c)hafif bir et yemeği ile olgunlaştırılır, d)ana yemekle zenginleştirilir sonra tadı tamamen değiştirmek için e)hafif bir tatlı, meyve ve peynir servisi ile biter. Yemek bitiminde çay ve kahve servisi yapılabilir.</a:t>
            </a:r>
            <a:endParaRPr lang="tr-TR" dirty="0"/>
          </a:p>
        </p:txBody>
      </p:sp>
    </p:spTree>
    <p:extLst>
      <p:ext uri="{BB962C8B-B14F-4D97-AF65-F5344CB8AC3E}">
        <p14:creationId xmlns:p14="http://schemas.microsoft.com/office/powerpoint/2010/main" val="693431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395" y="558140"/>
            <a:ext cx="10629405" cy="5949538"/>
          </a:xfrm>
        </p:spPr>
        <p:txBody>
          <a:bodyPr/>
          <a:lstStyle/>
          <a:p>
            <a:pPr marL="0" indent="0">
              <a:buNone/>
            </a:pPr>
            <a:r>
              <a:rPr lang="tr-TR" dirty="0" smtClean="0"/>
              <a:t>	Bir öğünde bir kerede sunulan yiyeceklerin kalitesi, serviste yer alan yiyeceklerin sayısı ve uygunluğu ile doğrudan ilişkilidir. Yemek bölümleri ülkeden ülkeye, bölgeden bölgeye değişiklik gösterir. Yemek bölümleri 16-17’ye kadar çıkabilir.</a:t>
            </a:r>
          </a:p>
          <a:p>
            <a:pPr marL="0" indent="0" algn="ctr">
              <a:buNone/>
            </a:pPr>
            <a:r>
              <a:rPr lang="tr-TR" dirty="0"/>
              <a:t>	</a:t>
            </a:r>
            <a:r>
              <a:rPr lang="tr-TR" dirty="0" err="1" smtClean="0">
                <a:solidFill>
                  <a:srgbClr val="C00000"/>
                </a:solidFill>
              </a:rPr>
              <a:t>Waldorf</a:t>
            </a:r>
            <a:r>
              <a:rPr lang="tr-TR" dirty="0" smtClean="0">
                <a:solidFill>
                  <a:srgbClr val="C00000"/>
                </a:solidFill>
              </a:rPr>
              <a:t> Astoria restoranı bölümlendirmesi</a:t>
            </a:r>
          </a:p>
          <a:p>
            <a:pPr marL="0" indent="0" algn="ctr">
              <a:buNone/>
            </a:pPr>
            <a:endParaRPr lang="tr-TR" dirty="0">
              <a:solidFill>
                <a:srgbClr val="C00000"/>
              </a:solidFill>
            </a:endParaRPr>
          </a:p>
          <a:p>
            <a:pPr marL="0" indent="0" algn="ctr">
              <a:buNone/>
            </a:pPr>
            <a:endParaRPr lang="tr-TR" dirty="0" smtClean="0">
              <a:solidFill>
                <a:srgbClr val="C00000"/>
              </a:solidFill>
            </a:endParaRPr>
          </a:p>
          <a:p>
            <a:pPr marL="0" indent="0" algn="ctr">
              <a:buNone/>
            </a:pPr>
            <a:endParaRPr lang="tr-TR" dirty="0">
              <a:solidFill>
                <a:srgbClr val="C00000"/>
              </a:solidFill>
            </a:endParaRPr>
          </a:p>
          <a:p>
            <a:pPr marL="0" indent="0" algn="ctr">
              <a:buNone/>
            </a:pPr>
            <a:endParaRPr lang="tr-TR" dirty="0" smtClean="0">
              <a:solidFill>
                <a:srgbClr val="C00000"/>
              </a:solidFill>
            </a:endParaRPr>
          </a:p>
          <a:p>
            <a:pPr marL="0" indent="0">
              <a:buNone/>
            </a:pPr>
            <a:r>
              <a:rPr lang="tr-TR" dirty="0">
                <a:solidFill>
                  <a:srgbClr val="C00000"/>
                </a:solidFill>
              </a:rPr>
              <a:t>	</a:t>
            </a:r>
            <a:r>
              <a:rPr lang="tr-TR" dirty="0" smtClean="0">
                <a:solidFill>
                  <a:srgbClr val="C00000"/>
                </a:solidFill>
              </a:rPr>
              <a:t>*Günümüzde yemek öğünleri estetik, sağlık ve ekonomi açısından değerlendirilerek daha az yemek çeşidiyle geçiştirilmektedir.</a:t>
            </a:r>
          </a:p>
          <a:p>
            <a:pPr marL="0" indent="0">
              <a:buNone/>
            </a:pPr>
            <a:r>
              <a:rPr lang="tr-TR" dirty="0" smtClean="0"/>
              <a:t>	Fransız alakart menü 13-14  yemek bölümünden oluşmaktadır.</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286336362"/>
              </p:ext>
            </p:extLst>
          </p:nvPr>
        </p:nvGraphicFramePr>
        <p:xfrm>
          <a:off x="2032000" y="2660072"/>
          <a:ext cx="8128000" cy="1828800"/>
        </p:xfrm>
        <a:graphic>
          <a:graphicData uri="http://schemas.openxmlformats.org/drawingml/2006/table">
            <a:tbl>
              <a:tblPr firstRow="1" bandRow="1">
                <a:tableStyleId>{5940675A-B579-460E-94D1-54222C63F5DA}</a:tableStyleId>
              </a:tblPr>
              <a:tblGrid>
                <a:gridCol w="4064000"/>
                <a:gridCol w="4064000"/>
              </a:tblGrid>
              <a:tr h="337556">
                <a:tc>
                  <a:txBody>
                    <a:bodyPr/>
                    <a:lstStyle/>
                    <a:p>
                      <a:r>
                        <a:rPr lang="tr-TR" dirty="0" smtClean="0"/>
                        <a:t>1.Bölüm:İstiridyeler</a:t>
                      </a:r>
                      <a:endParaRPr lang="tr-TR" dirty="0"/>
                    </a:p>
                  </a:txBody>
                  <a:tcPr/>
                </a:tc>
                <a:tc>
                  <a:txBody>
                    <a:bodyPr/>
                    <a:lstStyle/>
                    <a:p>
                      <a:r>
                        <a:rPr lang="tr-TR" dirty="0" smtClean="0"/>
                        <a:t>6.Bölüm:Kızartmalar</a:t>
                      </a:r>
                      <a:endParaRPr lang="tr-TR" dirty="0"/>
                    </a:p>
                  </a:txBody>
                  <a:tcPr/>
                </a:tc>
              </a:tr>
              <a:tr h="337556">
                <a:tc>
                  <a:txBody>
                    <a:bodyPr/>
                    <a:lstStyle/>
                    <a:p>
                      <a:r>
                        <a:rPr lang="tr-TR" dirty="0" smtClean="0"/>
                        <a:t>2.Bölüm:Çorbalar</a:t>
                      </a:r>
                      <a:endParaRPr lang="tr-TR" dirty="0"/>
                    </a:p>
                  </a:txBody>
                  <a:tcPr/>
                </a:tc>
                <a:tc>
                  <a:txBody>
                    <a:bodyPr/>
                    <a:lstStyle/>
                    <a:p>
                      <a:r>
                        <a:rPr lang="tr-TR" dirty="0" smtClean="0"/>
                        <a:t>7.Bölüm:Şerbetler, içecekler</a:t>
                      </a:r>
                      <a:endParaRPr lang="tr-TR" dirty="0"/>
                    </a:p>
                  </a:txBody>
                  <a:tcPr/>
                </a:tc>
              </a:tr>
              <a:tr h="337556">
                <a:tc>
                  <a:txBody>
                    <a:bodyPr/>
                    <a:lstStyle/>
                    <a:p>
                      <a:r>
                        <a:rPr lang="tr-TR" dirty="0" smtClean="0"/>
                        <a:t>3.Bölüm:İştah açıcılar</a:t>
                      </a:r>
                      <a:endParaRPr lang="tr-TR" dirty="0"/>
                    </a:p>
                  </a:txBody>
                  <a:tcPr/>
                </a:tc>
                <a:tc>
                  <a:txBody>
                    <a:bodyPr/>
                    <a:lstStyle/>
                    <a:p>
                      <a:r>
                        <a:rPr lang="tr-TR" dirty="0" smtClean="0"/>
                        <a:t>8.Bölüm:Av hayvanları</a:t>
                      </a:r>
                      <a:endParaRPr lang="tr-TR" dirty="0"/>
                    </a:p>
                  </a:txBody>
                  <a:tcPr/>
                </a:tc>
              </a:tr>
              <a:tr h="337556">
                <a:tc>
                  <a:txBody>
                    <a:bodyPr/>
                    <a:lstStyle/>
                    <a:p>
                      <a:r>
                        <a:rPr lang="tr-TR" dirty="0" smtClean="0"/>
                        <a:t>4.Bölüm:Balıklar</a:t>
                      </a:r>
                      <a:endParaRPr lang="tr-TR" dirty="0"/>
                    </a:p>
                  </a:txBody>
                  <a:tcPr/>
                </a:tc>
                <a:tc>
                  <a:txBody>
                    <a:bodyPr/>
                    <a:lstStyle/>
                    <a:p>
                      <a:r>
                        <a:rPr lang="tr-TR" dirty="0" smtClean="0"/>
                        <a:t>9.Bölüm:Tatlılar</a:t>
                      </a:r>
                      <a:endParaRPr lang="tr-TR" dirty="0"/>
                    </a:p>
                  </a:txBody>
                  <a:tcPr/>
                </a:tc>
              </a:tr>
              <a:tr h="337556">
                <a:tc>
                  <a:txBody>
                    <a:bodyPr/>
                    <a:lstStyle/>
                    <a:p>
                      <a:r>
                        <a:rPr lang="tr-TR" dirty="0" smtClean="0"/>
                        <a:t>5.Bölüm:Giriş</a:t>
                      </a:r>
                      <a:r>
                        <a:rPr lang="tr-TR" baseline="0" dirty="0" smtClean="0"/>
                        <a:t> yiyecekleri</a:t>
                      </a:r>
                      <a:endParaRPr lang="tr-TR" dirty="0"/>
                    </a:p>
                  </a:txBody>
                  <a:tcPr/>
                </a:tc>
                <a:tc>
                  <a:txBody>
                    <a:bodyPr/>
                    <a:lstStyle/>
                    <a:p>
                      <a:r>
                        <a:rPr lang="tr-TR" dirty="0" smtClean="0"/>
                        <a:t>10.Bölüm: Kahve veya çay</a:t>
                      </a:r>
                      <a:endParaRPr lang="tr-TR" dirty="0"/>
                    </a:p>
                  </a:txBody>
                  <a:tcPr/>
                </a:tc>
              </a:tr>
            </a:tbl>
          </a:graphicData>
        </a:graphic>
      </p:graphicFrame>
    </p:spTree>
    <p:extLst>
      <p:ext uri="{BB962C8B-B14F-4D97-AF65-F5344CB8AC3E}">
        <p14:creationId xmlns:p14="http://schemas.microsoft.com/office/powerpoint/2010/main" val="1631666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9392"/>
            <a:ext cx="10515600" cy="5795159"/>
          </a:xfrm>
        </p:spPr>
        <p:txBody>
          <a:bodyPr>
            <a:normAutofit fontScale="85000" lnSpcReduction="20000"/>
          </a:bodyPr>
          <a:lstStyle/>
          <a:p>
            <a:pPr marL="0" indent="0">
              <a:buNone/>
            </a:pPr>
            <a:r>
              <a:rPr lang="tr-TR" sz="2000" b="1" u="sng" dirty="0">
                <a:solidFill>
                  <a:srgbClr val="C00000"/>
                </a:solidFill>
              </a:rPr>
              <a:t>Menü monotonluğu (menü </a:t>
            </a:r>
            <a:r>
              <a:rPr lang="tr-TR" sz="2000" b="1" u="sng" dirty="0" smtClean="0">
                <a:solidFill>
                  <a:srgbClr val="C00000"/>
                </a:solidFill>
              </a:rPr>
              <a:t>yorgunluğu): </a:t>
            </a:r>
            <a:r>
              <a:rPr lang="tr-TR" sz="2000" dirty="0" smtClean="0"/>
              <a:t>Bir yemeğin veya içeceğin menüde sürekli bulundurulmasıyla tüketicide yaratılan hoşnutsuzluk ve sıkıcılık olarak tanımlanır.</a:t>
            </a:r>
          </a:p>
          <a:p>
            <a:pPr marL="0" indent="0">
              <a:buNone/>
            </a:pPr>
            <a:endParaRPr lang="tr-TR" sz="2000" dirty="0"/>
          </a:p>
          <a:p>
            <a:pPr marL="0" indent="0" algn="ctr">
              <a:buNone/>
            </a:pPr>
            <a:r>
              <a:rPr lang="tr-TR" sz="2000" b="1" u="sng" dirty="0" smtClean="0">
                <a:solidFill>
                  <a:srgbClr val="C00000"/>
                </a:solidFill>
              </a:rPr>
              <a:t>YİYECEK VE İÇECEK KALİTE GEREKLERİ</a:t>
            </a:r>
          </a:p>
          <a:p>
            <a:pPr marL="0" indent="0">
              <a:buNone/>
            </a:pPr>
            <a:r>
              <a:rPr lang="tr-TR" sz="2000" b="1" u="sng" dirty="0" smtClean="0">
                <a:solidFill>
                  <a:srgbClr val="C00000"/>
                </a:solidFill>
              </a:rPr>
              <a:t>Yiyecek-içeceğin kalite özellikleri;</a:t>
            </a:r>
          </a:p>
          <a:p>
            <a:pPr marL="0" indent="0">
              <a:buNone/>
            </a:pPr>
            <a:r>
              <a:rPr lang="tr-TR" sz="2000" dirty="0" smtClean="0"/>
              <a:t>1-Görünüm, renk ve kontrast</a:t>
            </a:r>
          </a:p>
          <a:p>
            <a:pPr marL="0" indent="0">
              <a:buNone/>
            </a:pPr>
            <a:r>
              <a:rPr lang="tr-TR" sz="2000" dirty="0" smtClean="0"/>
              <a:t>Görünüm iki duyum açısından ele alınabilir;</a:t>
            </a:r>
          </a:p>
          <a:p>
            <a:pPr marL="514350" indent="-514350">
              <a:buAutoNum type="alphaLcParenR"/>
            </a:pPr>
            <a:r>
              <a:rPr lang="tr-TR" sz="2000" dirty="0" smtClean="0"/>
              <a:t>Renkleri dengelemede belli bir </a:t>
            </a:r>
            <a:r>
              <a:rPr lang="tr-TR" sz="2000" dirty="0" err="1" smtClean="0"/>
              <a:t>bir</a:t>
            </a:r>
            <a:r>
              <a:rPr lang="tr-TR" sz="2000" dirty="0" smtClean="0"/>
              <a:t> yiyecek-içeceğin görünümü</a:t>
            </a:r>
          </a:p>
          <a:p>
            <a:pPr marL="514350" indent="-514350">
              <a:buAutoNum type="alphaLcParenR"/>
            </a:pPr>
            <a:r>
              <a:rPr lang="tr-TR" sz="2000" dirty="0" smtClean="0"/>
              <a:t>Tam bir kompozisyon olarak menünün görünümü ve tabaktaki kontrastı ile bir yemeğin diğer bir yemeği izlemesindeki kontrastı</a:t>
            </a:r>
          </a:p>
          <a:p>
            <a:pPr marL="0" indent="0">
              <a:buNone/>
            </a:pPr>
            <a:r>
              <a:rPr lang="tr-TR" sz="2000" dirty="0" smtClean="0"/>
              <a:t>Örnek renk kontrastı;</a:t>
            </a:r>
          </a:p>
          <a:p>
            <a:pPr marL="0" indent="0">
              <a:buNone/>
            </a:pPr>
            <a:r>
              <a:rPr lang="tr-TR" sz="2000" dirty="0" smtClean="0"/>
              <a:t>Koyun eti, kebere (kapari)  sosu, haşlanmış patates ve şalgam</a:t>
            </a:r>
          </a:p>
          <a:p>
            <a:pPr marL="0" indent="0">
              <a:buNone/>
            </a:pPr>
            <a:r>
              <a:rPr lang="tr-TR" sz="2000" dirty="0" smtClean="0"/>
              <a:t>2-Yapı</a:t>
            </a:r>
          </a:p>
          <a:p>
            <a:pPr marL="0" indent="0">
              <a:buNone/>
            </a:pPr>
            <a:r>
              <a:rPr lang="tr-TR" sz="2000" dirty="0" smtClean="0"/>
              <a:t>Yiyeceklerin bazıları çiğnemeyi, bazıları ezilmeyi, bazıları ısırılmayı ve bazıları da yudumlamayı gerektirir.</a:t>
            </a:r>
          </a:p>
          <a:p>
            <a:pPr marL="0" indent="0">
              <a:buNone/>
            </a:pPr>
            <a:r>
              <a:rPr lang="tr-TR" sz="2000" dirty="0" smtClean="0"/>
              <a:t>3-Şekil</a:t>
            </a:r>
          </a:p>
          <a:p>
            <a:pPr marL="0" indent="0">
              <a:buNone/>
            </a:pPr>
            <a:r>
              <a:rPr lang="tr-TR" sz="2000" dirty="0" smtClean="0"/>
              <a:t>Yuvarlak , kare, dilimlenmiş, kıyılmış, küçük veya büyük parçalar gibi.</a:t>
            </a:r>
          </a:p>
          <a:p>
            <a:pPr marL="0" indent="0">
              <a:buNone/>
            </a:pPr>
            <a:r>
              <a:rPr lang="tr-TR" sz="2000" dirty="0" smtClean="0"/>
              <a:t>4-Tat</a:t>
            </a:r>
          </a:p>
          <a:p>
            <a:pPr marL="0" indent="0">
              <a:buNone/>
            </a:pPr>
            <a:r>
              <a:rPr lang="tr-TR" sz="2000" dirty="0" smtClean="0"/>
              <a:t>Acılık, tuzluluk, tatlılık, ekşilik temel tat duygularıdır.</a:t>
            </a:r>
          </a:p>
          <a:p>
            <a:pPr marL="0" indent="0">
              <a:buNone/>
            </a:pPr>
            <a:r>
              <a:rPr lang="tr-TR" sz="2000" dirty="0" smtClean="0"/>
              <a:t>5-Koku</a:t>
            </a:r>
            <a:endParaRPr lang="tr-TR" sz="2000" dirty="0"/>
          </a:p>
        </p:txBody>
      </p:sp>
    </p:spTree>
    <p:extLst>
      <p:ext uri="{BB962C8B-B14F-4D97-AF65-F5344CB8AC3E}">
        <p14:creationId xmlns:p14="http://schemas.microsoft.com/office/powerpoint/2010/main" val="3845866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75013"/>
            <a:ext cx="10515600" cy="5937662"/>
          </a:xfrm>
        </p:spPr>
        <p:txBody>
          <a:bodyPr>
            <a:normAutofit fontScale="85000" lnSpcReduction="20000"/>
          </a:bodyPr>
          <a:lstStyle/>
          <a:p>
            <a:pPr marL="0" indent="0">
              <a:buNone/>
            </a:pPr>
            <a:r>
              <a:rPr lang="tr-TR" sz="2000" dirty="0" smtClean="0"/>
              <a:t>6-Yiyecek-içecek hammaddelerinin kalitesi</a:t>
            </a:r>
          </a:p>
          <a:p>
            <a:pPr marL="0" indent="0">
              <a:buNone/>
            </a:pPr>
            <a:r>
              <a:rPr lang="tr-TR" sz="2000" dirty="0" smtClean="0"/>
              <a:t>7-mevsim ve özel durumlar</a:t>
            </a:r>
          </a:p>
          <a:p>
            <a:pPr marL="0" indent="0">
              <a:buNone/>
            </a:pPr>
            <a:r>
              <a:rPr lang="tr-TR" sz="2000" dirty="0" smtClean="0"/>
              <a:t>8-Servis gerekleri</a:t>
            </a:r>
          </a:p>
          <a:p>
            <a:pPr marL="0" indent="0">
              <a:buNone/>
            </a:pPr>
            <a:endParaRPr lang="tr-TR" sz="2000" dirty="0"/>
          </a:p>
          <a:p>
            <a:pPr marL="0" indent="0">
              <a:buNone/>
            </a:pPr>
            <a:endParaRPr lang="tr-TR" sz="2000" dirty="0" smtClean="0"/>
          </a:p>
          <a:p>
            <a:pPr marL="0" indent="0">
              <a:buNone/>
            </a:pPr>
            <a:endParaRPr lang="tr-TR" sz="2000" dirty="0"/>
          </a:p>
          <a:p>
            <a:pPr marL="0" indent="0">
              <a:buNone/>
            </a:pPr>
            <a:endParaRPr lang="tr-TR" sz="2000" dirty="0"/>
          </a:p>
          <a:p>
            <a:pPr marL="0" indent="0">
              <a:buNone/>
            </a:pPr>
            <a:endParaRPr lang="tr-TR" sz="2000" dirty="0" smtClean="0"/>
          </a:p>
          <a:p>
            <a:pPr marL="0" indent="0">
              <a:buNone/>
            </a:pPr>
            <a:endParaRPr lang="tr-TR" sz="2000" dirty="0"/>
          </a:p>
          <a:p>
            <a:pPr marL="0" indent="0">
              <a:buNone/>
            </a:pPr>
            <a:r>
              <a:rPr lang="tr-TR" sz="2000" dirty="0" err="1" smtClean="0"/>
              <a:t>Naturel</a:t>
            </a:r>
            <a:r>
              <a:rPr lang="tr-TR" sz="2000" dirty="0" smtClean="0"/>
              <a:t> </a:t>
            </a:r>
            <a:r>
              <a:rPr lang="tr-TR" sz="2000" dirty="0" err="1" smtClean="0"/>
              <a:t>istakoz</a:t>
            </a:r>
            <a:r>
              <a:rPr lang="tr-TR" sz="2000" dirty="0" smtClean="0"/>
              <a:t> çatalı ve pensi                                               Balık çatalı ve bıçağı</a:t>
            </a:r>
          </a:p>
          <a:p>
            <a:pPr marL="0" indent="0">
              <a:buNone/>
            </a:pPr>
            <a:r>
              <a:rPr lang="tr-TR" sz="2000" dirty="0" smtClean="0"/>
              <a:t>9-Mutfak gerekleri</a:t>
            </a:r>
          </a:p>
          <a:p>
            <a:pPr marL="0" indent="0">
              <a:buNone/>
            </a:pPr>
            <a:r>
              <a:rPr lang="tr-TR" sz="2000" dirty="0" smtClean="0"/>
              <a:t>Turizm tesisleri nitelikleri yönetmeliği</a:t>
            </a:r>
          </a:p>
          <a:p>
            <a:pPr marL="0" indent="0">
              <a:buNone/>
            </a:pPr>
            <a:r>
              <a:rPr lang="tr-TR" sz="1900" dirty="0"/>
              <a:t>f) Lokanta; tabldot, açık büfe veya alakart yemek servisinin kaliteli ve nitelikli tefriş, dekorasyon, donanım ve servis malzemesi ile sunulduğu ünitelerdir. Lokantalarda; en az elli kişilik yemek salonu, salon ile doğrudan bağlantılı mutfak bulunur</a:t>
            </a:r>
            <a:r>
              <a:rPr lang="tr-TR" sz="1900" b="1" u="sng" dirty="0">
                <a:solidFill>
                  <a:srgbClr val="C00000"/>
                </a:solidFill>
              </a:rPr>
              <a:t>. Mutfak; </a:t>
            </a:r>
            <a:r>
              <a:rPr lang="tr-TR" sz="1900" b="1" u="sng" dirty="0" err="1">
                <a:solidFill>
                  <a:srgbClr val="C00000"/>
                </a:solidFill>
              </a:rPr>
              <a:t>ikiyüz</a:t>
            </a:r>
            <a:r>
              <a:rPr lang="tr-TR" sz="1900" b="1" u="sng" dirty="0">
                <a:solidFill>
                  <a:srgbClr val="C00000"/>
                </a:solidFill>
              </a:rPr>
              <a:t> metrekareye kadar yemek salonu bulunan lokantalarda salonun yüzde </a:t>
            </a:r>
            <a:r>
              <a:rPr lang="tr-TR" sz="1900" b="1" u="sng" dirty="0" err="1">
                <a:solidFill>
                  <a:srgbClr val="C00000"/>
                </a:solidFill>
              </a:rPr>
              <a:t>yirmibeşi</a:t>
            </a:r>
            <a:r>
              <a:rPr lang="tr-TR" sz="1900" b="1" u="sng" dirty="0">
                <a:solidFill>
                  <a:srgbClr val="C00000"/>
                </a:solidFill>
              </a:rPr>
              <a:t>, daha büyük yemek salonu olanlarda ise en az elli metrekare olarak düzenlenir.</a:t>
            </a:r>
            <a:r>
              <a:rPr lang="tr-TR" sz="1900" dirty="0"/>
              <a:t> Bu alana hazırlama, pişirme, bulaşık bölümleri ve mutfak fonksiyonlarını yerine getiren diğer alanlar dâhildir. Salon ve servis birimleri ayrı katlarda ise servis merdiveni veya </a:t>
            </a:r>
            <a:r>
              <a:rPr lang="tr-TR" sz="1900" dirty="0" err="1"/>
              <a:t>monşarj</a:t>
            </a:r>
            <a:r>
              <a:rPr lang="tr-TR" sz="1900" dirty="0"/>
              <a:t> bulunur. Mutfakla doğrudan bağlantısı bulunmayan ilave yemek salonları düzenlenmesi halinde ayrıca servis mutfağı düzenlenir. Ancak aynı kattaki salonlar için fonksiyonel düzenleme sağlanması kaydıyla tek bir servis mutfağı veya mutfak bağlantısı yeterli görülebilir. Mutfak ve servis alanlarında; malzeme deposu, soğuk saklama deposu veya soğuk dolap, sunulan yiyecek türlerine uygun hazırlık yerleri, ızgara, kuzine, verilen yemek türlerine uygun pişirme donanımı, servis takımları için bulaşık makinesi, soğuk sıcak sunuma ilişkin donanım yer alır. Lokantalarda, çevreyi ve müşteriyi rahatsız etmeksizin canlı yemek müziği yapılabilir</a:t>
            </a:r>
            <a:r>
              <a:rPr lang="tr-TR" sz="2000" dirty="0"/>
              <a:t>.</a:t>
            </a:r>
            <a:endParaRPr lang="tr-TR" sz="2000" dirty="0" smtClean="0"/>
          </a:p>
          <a:p>
            <a:pPr marL="0" indent="0">
              <a:buNone/>
            </a:pPr>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158" y="1583314"/>
            <a:ext cx="4214647" cy="6136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2108" y="2351313"/>
            <a:ext cx="4185537" cy="783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4345" y="1583315"/>
            <a:ext cx="1171575" cy="1551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13417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63138"/>
            <a:ext cx="10515600" cy="6020789"/>
          </a:xfrm>
        </p:spPr>
        <p:txBody>
          <a:bodyPr>
            <a:normAutofit fontScale="70000" lnSpcReduction="20000"/>
          </a:bodyPr>
          <a:lstStyle/>
          <a:p>
            <a:pPr marL="0" indent="0">
              <a:buNone/>
            </a:pPr>
            <a:r>
              <a:rPr lang="tr-TR" b="1" u="sng" dirty="0" smtClean="0">
                <a:solidFill>
                  <a:srgbClr val="C00000"/>
                </a:solidFill>
              </a:rPr>
              <a:t>BESİN DEĞERİ</a:t>
            </a:r>
          </a:p>
          <a:p>
            <a:pPr marL="0" indent="0">
              <a:buNone/>
            </a:pPr>
            <a:r>
              <a:rPr lang="tr-TR" dirty="0" smtClean="0">
                <a:solidFill>
                  <a:srgbClr val="C00000"/>
                </a:solidFill>
              </a:rPr>
              <a:t>	</a:t>
            </a:r>
            <a:r>
              <a:rPr lang="tr-TR" dirty="0" smtClean="0"/>
              <a:t>Bir menünün besin değeri yiyecek-içecek endüstrisinin ticari kesimine göre kurumsal kesiminde daha çok önem kazanır. Dışarıda yeme alışkanlığı arttıkça insanlar daha besleyici yiyeceklere yönelmektedir.</a:t>
            </a:r>
          </a:p>
          <a:p>
            <a:pPr marL="0" indent="0">
              <a:buNone/>
            </a:pPr>
            <a:endParaRPr lang="tr-TR" dirty="0"/>
          </a:p>
          <a:p>
            <a:pPr marL="0" indent="0">
              <a:buNone/>
            </a:pPr>
            <a:r>
              <a:rPr lang="tr-TR" b="1" u="sng" dirty="0" smtClean="0">
                <a:solidFill>
                  <a:srgbClr val="C00000"/>
                </a:solidFill>
              </a:rPr>
              <a:t>YİYECEK-İÇECEKLERİN TANIMLARI</a:t>
            </a:r>
          </a:p>
          <a:p>
            <a:pPr marL="0" indent="0">
              <a:buNone/>
            </a:pPr>
            <a:r>
              <a:rPr lang="tr-TR" dirty="0" smtClean="0"/>
              <a:t>	Menülerin yazılmasında özellikle harf ve hece hataları yiyecek-içeceklerin tanımından doğan hatalar, renk hataları, </a:t>
            </a:r>
            <a:r>
              <a:rPr lang="tr-TR" dirty="0" err="1" smtClean="0"/>
              <a:t>okunmazlık</a:t>
            </a:r>
            <a:r>
              <a:rPr lang="tr-TR" dirty="0" smtClean="0"/>
              <a:t> hataları gibi hatalar yapılmaktadır.</a:t>
            </a:r>
          </a:p>
          <a:p>
            <a:pPr marL="0" indent="0">
              <a:buNone/>
            </a:pPr>
            <a:r>
              <a:rPr lang="tr-TR" dirty="0" smtClean="0"/>
              <a:t>Bir menüye yiyecek içecek konulurken dikkate alınması gereken hususlar;</a:t>
            </a:r>
          </a:p>
          <a:p>
            <a:pPr marL="0" indent="0">
              <a:buNone/>
            </a:pPr>
            <a:r>
              <a:rPr lang="tr-TR" dirty="0" smtClean="0"/>
              <a:t>*Müşterilerin eğitim düzeyleri</a:t>
            </a:r>
          </a:p>
          <a:p>
            <a:pPr marL="0" indent="0">
              <a:buNone/>
            </a:pPr>
            <a:r>
              <a:rPr lang="tr-TR" dirty="0" smtClean="0"/>
              <a:t>*Kolayca anlaşılabilir bir dil</a:t>
            </a:r>
          </a:p>
          <a:p>
            <a:pPr marL="0" indent="0">
              <a:buNone/>
            </a:pPr>
            <a:r>
              <a:rPr lang="tr-TR" dirty="0" smtClean="0"/>
              <a:t>*Yiyecek içecek tesisinin tipi</a:t>
            </a:r>
          </a:p>
          <a:p>
            <a:pPr marL="0" indent="0">
              <a:buNone/>
            </a:pPr>
            <a:r>
              <a:rPr lang="tr-TR" dirty="0" smtClean="0"/>
              <a:t>*Yaratılmak istenen imaj</a:t>
            </a:r>
          </a:p>
          <a:p>
            <a:pPr marL="0" indent="0">
              <a:buNone/>
            </a:pPr>
            <a:r>
              <a:rPr lang="tr-TR" dirty="0" smtClean="0"/>
              <a:t>*Menünün </a:t>
            </a:r>
            <a:r>
              <a:rPr lang="tr-TR" dirty="0" err="1" smtClean="0"/>
              <a:t>fizksel</a:t>
            </a:r>
            <a:r>
              <a:rPr lang="tr-TR" dirty="0" smtClean="0"/>
              <a:t> şekli</a:t>
            </a:r>
          </a:p>
          <a:p>
            <a:pPr marL="0" indent="0">
              <a:buNone/>
            </a:pPr>
            <a:r>
              <a:rPr lang="tr-TR" dirty="0" smtClean="0"/>
              <a:t>*Servis personeli</a:t>
            </a:r>
          </a:p>
          <a:p>
            <a:pPr marL="0" indent="0">
              <a:buNone/>
            </a:pPr>
            <a:r>
              <a:rPr lang="tr-TR" dirty="0" smtClean="0"/>
              <a:t>*Menünün türü</a:t>
            </a:r>
          </a:p>
          <a:p>
            <a:pPr marL="0" indent="0">
              <a:buNone/>
            </a:pPr>
            <a:r>
              <a:rPr lang="tr-TR" b="1" u="sng" dirty="0" smtClean="0">
                <a:solidFill>
                  <a:srgbClr val="C00000"/>
                </a:solidFill>
              </a:rPr>
              <a:t>STANDARDİZASYON</a:t>
            </a:r>
          </a:p>
          <a:p>
            <a:pPr marL="0" indent="0">
              <a:buNone/>
            </a:pPr>
            <a:r>
              <a:rPr lang="tr-TR" b="1" u="sng" dirty="0" smtClean="0">
                <a:solidFill>
                  <a:srgbClr val="C00000"/>
                </a:solidFill>
              </a:rPr>
              <a:t>PİŞİRME VE SÜSLEME GEREKLERİ </a:t>
            </a:r>
            <a:r>
              <a:rPr lang="tr-TR" dirty="0" smtClean="0">
                <a:solidFill>
                  <a:srgbClr val="C00000"/>
                </a:solidFill>
              </a:rPr>
              <a:t>(</a:t>
            </a:r>
            <a:r>
              <a:rPr lang="tr-TR" dirty="0" err="1" smtClean="0">
                <a:solidFill>
                  <a:srgbClr val="C00000"/>
                </a:solidFill>
              </a:rPr>
              <a:t>GARNİSAJ:Yemeğin</a:t>
            </a:r>
            <a:r>
              <a:rPr lang="tr-TR" dirty="0" smtClean="0">
                <a:solidFill>
                  <a:srgbClr val="C00000"/>
                </a:solidFill>
              </a:rPr>
              <a:t> süslenmesi)</a:t>
            </a:r>
            <a:endParaRPr lang="tr-TR" b="1" u="sng" dirty="0" smtClean="0">
              <a:solidFill>
                <a:srgbClr val="C00000"/>
              </a:solidFill>
            </a:endParaRPr>
          </a:p>
          <a:p>
            <a:pPr marL="0" indent="0">
              <a:buNone/>
            </a:pPr>
            <a:endParaRPr lang="tr-TR" dirty="0"/>
          </a:p>
        </p:txBody>
      </p:sp>
    </p:spTree>
    <p:extLst>
      <p:ext uri="{BB962C8B-B14F-4D97-AF65-F5344CB8AC3E}">
        <p14:creationId xmlns:p14="http://schemas.microsoft.com/office/powerpoint/2010/main" val="3658356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2324</TotalTime>
  <Words>1629</Words>
  <Application>Microsoft Office PowerPoint</Application>
  <PresentationFormat>Özel</PresentationFormat>
  <Paragraphs>195</Paragraphs>
  <Slides>30</Slides>
  <Notes>0</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Office Teması</vt:lpstr>
      <vt:lpstr>PowerPoint Sunusu</vt:lpstr>
      <vt:lpstr>Menü ve Yiyecek-İçecek</vt:lpstr>
      <vt:lpstr>Giriş</vt:lpstr>
      <vt:lpstr>Giriş</vt:lpstr>
      <vt:lpstr>Yemek bölümü ve sırası kavramı</vt:lpstr>
      <vt:lpstr>PowerPoint Sunusu</vt:lpstr>
      <vt:lpstr>PowerPoint Sunusu</vt:lpstr>
      <vt:lpstr>PowerPoint Sunusu</vt:lpstr>
      <vt:lpstr>PowerPoint Sunusu</vt:lpstr>
      <vt:lpstr>PowerPoint Sunusu</vt:lpstr>
      <vt:lpstr>PowerPoint Sunusu</vt:lpstr>
      <vt:lpstr>PowerPoint Sunusu</vt:lpstr>
      <vt:lpstr>Klasik Menü Sıralaması</vt:lpstr>
      <vt:lpstr>Klasik Menü Sıralaması</vt:lpstr>
      <vt:lpstr>Klasik Menü Sıralaması</vt:lpstr>
      <vt:lpstr>Klasik Menü Sıralaması</vt:lpstr>
      <vt:lpstr>Klasik Menü Sıralaması</vt:lpstr>
      <vt:lpstr>Modern Menü Sıralaması</vt:lpstr>
      <vt:lpstr>Menü Türleri</vt:lpstr>
      <vt:lpstr>ÖĞÜN MENÜLERİ</vt:lpstr>
      <vt:lpstr>Kahvaltı Menüsü</vt:lpstr>
      <vt:lpstr>Açık Büfe Kahvaltı</vt:lpstr>
      <vt:lpstr>Açık büfede genellikle; </vt:lpstr>
      <vt:lpstr>Standart Kahvaltı</vt:lpstr>
      <vt:lpstr>Kontinental Kahvaltı</vt:lpstr>
      <vt:lpstr>Amerikan Tipi Kahvaltı</vt:lpstr>
      <vt:lpstr>Öğle Yemeği Menüleri</vt:lpstr>
      <vt:lpstr>Akşam Yemeği Menüleri</vt:lpstr>
      <vt:lpstr>Geç Kahvaltı (Brunch) Menüleri</vt:lpstr>
      <vt:lpstr>Geç Akşam Yemeği Menüleri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UZEM - Part 1</dc:creator>
  <cp:lastModifiedBy>ASUS</cp:lastModifiedBy>
  <cp:revision>119</cp:revision>
  <dcterms:created xsi:type="dcterms:W3CDTF">2016-06-28T08:34:33Z</dcterms:created>
  <dcterms:modified xsi:type="dcterms:W3CDTF">2023-10-22T12:42:46Z</dcterms:modified>
</cp:coreProperties>
</file>